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84" r:id="rId4"/>
  </p:sldMasterIdLst>
  <p:notesMasterIdLst>
    <p:notesMasterId r:id="rId12"/>
  </p:notesMasterIdLst>
  <p:handoutMasterIdLst>
    <p:handoutMasterId r:id="rId13"/>
  </p:handoutMasterIdLst>
  <p:sldIdLst>
    <p:sldId id="256" r:id="rId5"/>
    <p:sldId id="257" r:id="rId6"/>
    <p:sldId id="258" r:id="rId7"/>
    <p:sldId id="260" r:id="rId8"/>
    <p:sldId id="259" r:id="rId9"/>
    <p:sldId id="263" r:id="rId10"/>
    <p:sldId id="262" r:id="rId11"/>
  </p:sldIdLst>
  <p:sldSz cx="12192000" cy="6858000"/>
  <p:notesSz cx="6865938" cy="9998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5AA848"/>
    <a:srgbClr val="80B639"/>
    <a:srgbClr val="2ACA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14" autoAdjust="0"/>
    <p:restoredTop sz="72909" autoAdjust="0"/>
  </p:normalViewPr>
  <p:slideViewPr>
    <p:cSldViewPr>
      <p:cViewPr varScale="1">
        <p:scale>
          <a:sx n="47" d="100"/>
          <a:sy n="47" d="100"/>
        </p:scale>
        <p:origin x="1352" y="24"/>
      </p:cViewPr>
      <p:guideLst>
        <p:guide orient="horz" pos="2160"/>
        <p:guide pos="3840"/>
      </p:guideLst>
    </p:cSldViewPr>
  </p:slideViewPr>
  <p:outlineViewPr>
    <p:cViewPr>
      <p:scale>
        <a:sx n="33" d="100"/>
        <a:sy n="33" d="100"/>
      </p:scale>
      <p:origin x="0" y="186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4975" cy="50165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9375" y="0"/>
            <a:ext cx="2974975" cy="501650"/>
          </a:xfrm>
          <a:prstGeom prst="rect">
            <a:avLst/>
          </a:prstGeom>
        </p:spPr>
        <p:txBody>
          <a:bodyPr vert="horz" lIns="91440" tIns="45720" rIns="91440" bIns="45720" rtlCol="0"/>
          <a:lstStyle>
            <a:lvl1pPr algn="r">
              <a:defRPr sz="1200"/>
            </a:lvl1pPr>
          </a:lstStyle>
          <a:p>
            <a:fld id="{7B8B3354-9E61-4EEB-A577-1A9EA8202C52}" type="datetimeFigureOut">
              <a:rPr lang="en-GB" smtClean="0"/>
              <a:t>23/09/2019</a:t>
            </a:fld>
            <a:endParaRPr lang="en-GB"/>
          </a:p>
        </p:txBody>
      </p:sp>
      <p:sp>
        <p:nvSpPr>
          <p:cNvPr id="4" name="Footer Placeholder 3"/>
          <p:cNvSpPr>
            <a:spLocks noGrp="1"/>
          </p:cNvSpPr>
          <p:nvPr>
            <p:ph type="ftr" sz="quarter" idx="2"/>
          </p:nvPr>
        </p:nvSpPr>
        <p:spPr>
          <a:xfrm>
            <a:off x="0" y="9496425"/>
            <a:ext cx="2974975" cy="50165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9375" y="9496425"/>
            <a:ext cx="2974975" cy="501650"/>
          </a:xfrm>
          <a:prstGeom prst="rect">
            <a:avLst/>
          </a:prstGeom>
        </p:spPr>
        <p:txBody>
          <a:bodyPr vert="horz" lIns="91440" tIns="45720" rIns="91440" bIns="45720" rtlCol="0" anchor="b"/>
          <a:lstStyle>
            <a:lvl1pPr algn="r">
              <a:defRPr sz="1200"/>
            </a:lvl1pPr>
          </a:lstStyle>
          <a:p>
            <a:fld id="{ED8FDAB6-0554-4ACA-8097-8E43839BE72F}" type="slidenum">
              <a:rPr lang="en-GB" smtClean="0"/>
              <a:t>‹#›</a:t>
            </a:fld>
            <a:endParaRPr lang="en-GB"/>
          </a:p>
        </p:txBody>
      </p:sp>
    </p:spTree>
    <p:extLst>
      <p:ext uri="{BB962C8B-B14F-4D97-AF65-F5344CB8AC3E}">
        <p14:creationId xmlns:p14="http://schemas.microsoft.com/office/powerpoint/2010/main" val="34746174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5240" cy="499904"/>
          </a:xfrm>
          <a:prstGeom prst="rect">
            <a:avLst/>
          </a:prstGeom>
        </p:spPr>
        <p:txBody>
          <a:bodyPr vert="horz" lIns="96359" tIns="48180" rIns="96359" bIns="48180" rtlCol="0"/>
          <a:lstStyle>
            <a:lvl1pPr algn="l">
              <a:defRPr sz="1300"/>
            </a:lvl1pPr>
          </a:lstStyle>
          <a:p>
            <a:endParaRPr lang="en-GB"/>
          </a:p>
        </p:txBody>
      </p:sp>
      <p:sp>
        <p:nvSpPr>
          <p:cNvPr id="3" name="Date Placeholder 2"/>
          <p:cNvSpPr>
            <a:spLocks noGrp="1"/>
          </p:cNvSpPr>
          <p:nvPr>
            <p:ph type="dt" idx="1"/>
          </p:nvPr>
        </p:nvSpPr>
        <p:spPr>
          <a:xfrm>
            <a:off x="3889109" y="0"/>
            <a:ext cx="2975240" cy="499904"/>
          </a:xfrm>
          <a:prstGeom prst="rect">
            <a:avLst/>
          </a:prstGeom>
        </p:spPr>
        <p:txBody>
          <a:bodyPr vert="horz" lIns="96359" tIns="48180" rIns="96359" bIns="48180" rtlCol="0"/>
          <a:lstStyle>
            <a:lvl1pPr algn="r">
              <a:defRPr sz="1300"/>
            </a:lvl1pPr>
          </a:lstStyle>
          <a:p>
            <a:fld id="{96EE9CAB-413E-4DF1-8909-EB4CBCC178C9}" type="datetimeFigureOut">
              <a:rPr lang="en-GB" smtClean="0"/>
              <a:pPr/>
              <a:t>23/09/2019</a:t>
            </a:fld>
            <a:endParaRPr lang="en-GB"/>
          </a:p>
        </p:txBody>
      </p:sp>
      <p:sp>
        <p:nvSpPr>
          <p:cNvPr id="4" name="Slide Image Placeholder 3"/>
          <p:cNvSpPr>
            <a:spLocks noGrp="1" noRot="1" noChangeAspect="1"/>
          </p:cNvSpPr>
          <p:nvPr>
            <p:ph type="sldImg" idx="2"/>
          </p:nvPr>
        </p:nvSpPr>
        <p:spPr>
          <a:xfrm>
            <a:off x="100013" y="749300"/>
            <a:ext cx="6665912" cy="3749675"/>
          </a:xfrm>
          <a:prstGeom prst="rect">
            <a:avLst/>
          </a:prstGeom>
          <a:noFill/>
          <a:ln w="12700">
            <a:solidFill>
              <a:prstClr val="black"/>
            </a:solidFill>
          </a:ln>
        </p:spPr>
        <p:txBody>
          <a:bodyPr vert="horz" lIns="96359" tIns="48180" rIns="96359" bIns="48180" rtlCol="0" anchor="ctr"/>
          <a:lstStyle/>
          <a:p>
            <a:endParaRPr lang="en-GB"/>
          </a:p>
        </p:txBody>
      </p:sp>
      <p:sp>
        <p:nvSpPr>
          <p:cNvPr id="5" name="Notes Placeholder 4"/>
          <p:cNvSpPr>
            <a:spLocks noGrp="1"/>
          </p:cNvSpPr>
          <p:nvPr>
            <p:ph type="body" sz="quarter" idx="3"/>
          </p:nvPr>
        </p:nvSpPr>
        <p:spPr>
          <a:xfrm>
            <a:off x="686594" y="4749086"/>
            <a:ext cx="5492750" cy="4499134"/>
          </a:xfrm>
          <a:prstGeom prst="rect">
            <a:avLst/>
          </a:prstGeom>
        </p:spPr>
        <p:txBody>
          <a:bodyPr vert="horz" lIns="96359" tIns="48180" rIns="96359" bIns="4818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96436"/>
            <a:ext cx="2975240" cy="499904"/>
          </a:xfrm>
          <a:prstGeom prst="rect">
            <a:avLst/>
          </a:prstGeom>
        </p:spPr>
        <p:txBody>
          <a:bodyPr vert="horz" lIns="96359" tIns="48180" rIns="96359" bIns="48180" rtlCol="0" anchor="b"/>
          <a:lstStyle>
            <a:lvl1pPr algn="l">
              <a:defRPr sz="1300"/>
            </a:lvl1pPr>
          </a:lstStyle>
          <a:p>
            <a:endParaRPr lang="en-GB"/>
          </a:p>
        </p:txBody>
      </p:sp>
      <p:sp>
        <p:nvSpPr>
          <p:cNvPr id="7" name="Slide Number Placeholder 6"/>
          <p:cNvSpPr>
            <a:spLocks noGrp="1"/>
          </p:cNvSpPr>
          <p:nvPr>
            <p:ph type="sldNum" sz="quarter" idx="5"/>
          </p:nvPr>
        </p:nvSpPr>
        <p:spPr>
          <a:xfrm>
            <a:off x="3889109" y="9496436"/>
            <a:ext cx="2975240" cy="499904"/>
          </a:xfrm>
          <a:prstGeom prst="rect">
            <a:avLst/>
          </a:prstGeom>
        </p:spPr>
        <p:txBody>
          <a:bodyPr vert="horz" lIns="96359" tIns="48180" rIns="96359" bIns="48180" rtlCol="0" anchor="b"/>
          <a:lstStyle>
            <a:lvl1pPr algn="r">
              <a:defRPr sz="1300"/>
            </a:lvl1pPr>
          </a:lstStyle>
          <a:p>
            <a:fld id="{164BC6F1-C6D2-4229-9E2E-D2C7E82F7A55}" type="slidenum">
              <a:rPr lang="en-GB" smtClean="0"/>
              <a:pPr/>
              <a:t>‹#›</a:t>
            </a:fld>
            <a:endParaRPr lang="en-GB"/>
          </a:p>
        </p:txBody>
      </p:sp>
    </p:spTree>
    <p:extLst>
      <p:ext uri="{BB962C8B-B14F-4D97-AF65-F5344CB8AC3E}">
        <p14:creationId xmlns:p14="http://schemas.microsoft.com/office/powerpoint/2010/main" val="862425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0013" y="749300"/>
            <a:ext cx="6665912" cy="3749675"/>
          </a:xfrm>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164BC6F1-C6D2-4229-9E2E-D2C7E82F7A55}" type="slidenum">
              <a:rPr lang="en-GB" smtClean="0"/>
              <a:pPr/>
              <a:t>1</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0013" y="749300"/>
            <a:ext cx="6665912" cy="3749675"/>
          </a:xfrm>
        </p:spPr>
      </p:sp>
      <p:sp>
        <p:nvSpPr>
          <p:cNvPr id="3" name="Notes Placeholder 2"/>
          <p:cNvSpPr>
            <a:spLocks noGrp="1"/>
          </p:cNvSpPr>
          <p:nvPr>
            <p:ph type="body" idx="1"/>
          </p:nvPr>
        </p:nvSpPr>
        <p:spPr/>
        <p:txBody>
          <a:bodyPr>
            <a:normAutofit/>
          </a:bodyPr>
          <a:lstStyle/>
          <a:p>
            <a:r>
              <a:rPr lang="en-GB" dirty="0" smtClean="0"/>
              <a:t>CONAN</a:t>
            </a:r>
            <a:r>
              <a:rPr lang="en-GB" baseline="0" dirty="0" smtClean="0"/>
              <a:t> </a:t>
            </a:r>
          </a:p>
          <a:p>
            <a:r>
              <a:rPr lang="en-GB" baseline="0" dirty="0" smtClean="0"/>
              <a:t>Today in this presentation we are going to talk about :</a:t>
            </a:r>
            <a:endParaRPr lang="en-GB" dirty="0"/>
          </a:p>
        </p:txBody>
      </p:sp>
      <p:sp>
        <p:nvSpPr>
          <p:cNvPr id="4" name="Slide Number Placeholder 3"/>
          <p:cNvSpPr>
            <a:spLocks noGrp="1"/>
          </p:cNvSpPr>
          <p:nvPr>
            <p:ph type="sldNum" sz="quarter" idx="10"/>
          </p:nvPr>
        </p:nvSpPr>
        <p:spPr/>
        <p:txBody>
          <a:bodyPr/>
          <a:lstStyle/>
          <a:p>
            <a:fld id="{164BC6F1-C6D2-4229-9E2E-D2C7E82F7A55}" type="slidenum">
              <a:rPr lang="en-GB" smtClean="0"/>
              <a:pPr/>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0013" y="749300"/>
            <a:ext cx="6665912" cy="3749675"/>
          </a:xfrm>
        </p:spPr>
      </p:sp>
      <p:sp>
        <p:nvSpPr>
          <p:cNvPr id="3" name="Notes Placeholder 2"/>
          <p:cNvSpPr>
            <a:spLocks noGrp="1"/>
          </p:cNvSpPr>
          <p:nvPr>
            <p:ph type="body" idx="1"/>
          </p:nvPr>
        </p:nvSpPr>
        <p:spPr/>
        <p:txBody>
          <a:bodyPr>
            <a:normAutofit/>
          </a:bodyPr>
          <a:lstStyle/>
          <a:p>
            <a:r>
              <a:rPr lang="en-GB" dirty="0" smtClean="0"/>
              <a:t>CALLUM</a:t>
            </a:r>
            <a:r>
              <a:rPr lang="en-GB" baseline="0" dirty="0" smtClean="0"/>
              <a:t> </a:t>
            </a:r>
          </a:p>
          <a:p>
            <a:pPr marL="171450" indent="-171450">
              <a:buFont typeface="Arial" panose="020B0604020202020204" pitchFamily="34" charset="0"/>
              <a:buChar char="•"/>
            </a:pPr>
            <a:r>
              <a:rPr lang="en-GB" baseline="0" dirty="0" smtClean="0"/>
              <a:t>We joined this group ?- You get out of class and get to go on trips, make new friends </a:t>
            </a:r>
          </a:p>
          <a:p>
            <a:pPr marL="171450" indent="-171450">
              <a:buFont typeface="Arial" panose="020B0604020202020204" pitchFamily="34" charset="0"/>
              <a:buChar char="•"/>
            </a:pPr>
            <a:r>
              <a:rPr lang="en-GB" baseline="0" dirty="0" smtClean="0"/>
              <a:t>Why Well Connected is important ? To be heard , To make a positive change , for our voices to be heard in school , making plans that will make changes in our school </a:t>
            </a:r>
            <a:endParaRPr lang="en-GB" dirty="0"/>
          </a:p>
        </p:txBody>
      </p:sp>
      <p:sp>
        <p:nvSpPr>
          <p:cNvPr id="4" name="Slide Number Placeholder 3"/>
          <p:cNvSpPr>
            <a:spLocks noGrp="1"/>
          </p:cNvSpPr>
          <p:nvPr>
            <p:ph type="sldNum" sz="quarter" idx="10"/>
          </p:nvPr>
        </p:nvSpPr>
        <p:spPr/>
        <p:txBody>
          <a:bodyPr/>
          <a:lstStyle/>
          <a:p>
            <a:fld id="{164BC6F1-C6D2-4229-9E2E-D2C7E82F7A55}" type="slidenum">
              <a:rPr lang="en-GB" smtClean="0"/>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0013" y="749300"/>
            <a:ext cx="6665912" cy="3749675"/>
          </a:xfrm>
        </p:spPr>
      </p:sp>
      <p:sp>
        <p:nvSpPr>
          <p:cNvPr id="3" name="Notes Placeholder 2"/>
          <p:cNvSpPr>
            <a:spLocks noGrp="1"/>
          </p:cNvSpPr>
          <p:nvPr>
            <p:ph type="body" idx="1"/>
          </p:nvPr>
        </p:nvSpPr>
        <p:spPr/>
        <p:txBody>
          <a:bodyPr>
            <a:normAutofit/>
          </a:bodyPr>
          <a:lstStyle/>
          <a:p>
            <a:r>
              <a:rPr lang="en-GB" baseline="0" dirty="0" smtClean="0"/>
              <a:t>ABBIE </a:t>
            </a:r>
          </a:p>
          <a:p>
            <a:r>
              <a:rPr lang="en-GB" baseline="0" dirty="0" smtClean="0"/>
              <a:t>Our Future – We want to make the decision and decide what awareness programmes are coming into our school </a:t>
            </a:r>
          </a:p>
          <a:p>
            <a:r>
              <a:rPr lang="en-GB" baseline="0" dirty="0" smtClean="0"/>
              <a:t>Our Voice – we want to be heard and for people to listen and them help them to do what we are asking</a:t>
            </a:r>
          </a:p>
          <a:p>
            <a:r>
              <a:rPr lang="en-GB" baseline="0" dirty="0" smtClean="0"/>
              <a:t>YP listen to YP- more interesting is young people are </a:t>
            </a:r>
            <a:r>
              <a:rPr lang="en-GB" baseline="0" dirty="0" err="1" smtClean="0"/>
              <a:t>delievering</a:t>
            </a:r>
            <a:r>
              <a:rPr lang="en-GB" baseline="0" dirty="0" smtClean="0"/>
              <a:t> the training – we feel that they understand more about our feelings , we will pay more attention </a:t>
            </a:r>
          </a:p>
          <a:p>
            <a:r>
              <a:rPr lang="en-GB" baseline="0" dirty="0" smtClean="0"/>
              <a:t> </a:t>
            </a:r>
          </a:p>
          <a:p>
            <a:endParaRPr lang="en-GB" baseline="0" dirty="0"/>
          </a:p>
        </p:txBody>
      </p:sp>
      <p:sp>
        <p:nvSpPr>
          <p:cNvPr id="4" name="Slide Number Placeholder 3"/>
          <p:cNvSpPr>
            <a:spLocks noGrp="1"/>
          </p:cNvSpPr>
          <p:nvPr>
            <p:ph type="sldNum" sz="quarter" idx="10"/>
          </p:nvPr>
        </p:nvSpPr>
        <p:spPr/>
        <p:txBody>
          <a:bodyPr/>
          <a:lstStyle/>
          <a:p>
            <a:fld id="{164BC6F1-C6D2-4229-9E2E-D2C7E82F7A55}"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0013" y="749300"/>
            <a:ext cx="6665912" cy="3749675"/>
          </a:xfrm>
        </p:spPr>
      </p:sp>
      <p:sp>
        <p:nvSpPr>
          <p:cNvPr id="3" name="Notes Placeholder 2"/>
          <p:cNvSpPr>
            <a:spLocks noGrp="1"/>
          </p:cNvSpPr>
          <p:nvPr>
            <p:ph type="body" idx="1"/>
          </p:nvPr>
        </p:nvSpPr>
        <p:spPr/>
        <p:txBody>
          <a:bodyPr>
            <a:normAutofit fontScale="92500" lnSpcReduction="20000"/>
          </a:bodyPr>
          <a:lstStyle/>
          <a:p>
            <a:r>
              <a:rPr lang="en-GB" sz="2000" dirty="0" smtClean="0"/>
              <a:t>OWEN</a:t>
            </a:r>
            <a:r>
              <a:rPr lang="en-GB" sz="2000" baseline="0" dirty="0" smtClean="0"/>
              <a:t> </a:t>
            </a:r>
          </a:p>
          <a:p>
            <a:pPr marL="342900" marR="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000" baseline="0" dirty="0" smtClean="0"/>
              <a:t>YP ISSUES – drugs , smoking , suicide , self harm , abuse (verbal and mental ) we are looking at the </a:t>
            </a:r>
            <a:r>
              <a:rPr lang="en-GB" sz="2000" baseline="0" dirty="0" err="1" smtClean="0"/>
              <a:t>yp</a:t>
            </a:r>
            <a:r>
              <a:rPr lang="en-GB" sz="2000" baseline="0" dirty="0" smtClean="0"/>
              <a:t> issues from our view and not the teachers or adults</a:t>
            </a:r>
          </a:p>
          <a:p>
            <a:pPr marL="342900" marR="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000" baseline="0" dirty="0" smtClean="0"/>
              <a:t>AWARE – a safe place, a smoking room, be on grass/ gravel . we know what our peers what so we can look at training , awareness that we can get trained in to deliver to them, - look for things to be brought into the school</a:t>
            </a:r>
          </a:p>
          <a:p>
            <a:pPr marL="342900" marR="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000" baseline="0" dirty="0" smtClean="0"/>
              <a:t>OUR- Nurture room , better toilets – is it important that out voice is heard as we are affected by  their decisions that adults make so the need to listen to us </a:t>
            </a:r>
          </a:p>
          <a:p>
            <a:pPr marL="342900" marR="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000" baseline="0" dirty="0" smtClean="0"/>
              <a:t>WHY- to feel included , to have my voice heard </a:t>
            </a:r>
          </a:p>
          <a:p>
            <a:endParaRPr lang="en-GB" sz="2000" baseline="0" dirty="0" smtClean="0"/>
          </a:p>
          <a:p>
            <a:endParaRPr lang="en-GB" sz="2000" dirty="0"/>
          </a:p>
        </p:txBody>
      </p:sp>
      <p:sp>
        <p:nvSpPr>
          <p:cNvPr id="4" name="Slide Number Placeholder 3"/>
          <p:cNvSpPr>
            <a:spLocks noGrp="1"/>
          </p:cNvSpPr>
          <p:nvPr>
            <p:ph type="sldNum" sz="quarter" idx="10"/>
          </p:nvPr>
        </p:nvSpPr>
        <p:spPr/>
        <p:txBody>
          <a:bodyPr/>
          <a:lstStyle/>
          <a:p>
            <a:fld id="{164BC6F1-C6D2-4229-9E2E-D2C7E82F7A55}"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eaLnBrk="1" hangingPunct="1">
              <a:buAutoNum type="arabicPeriod"/>
            </a:pPr>
            <a:r>
              <a:rPr lang="en-GB" dirty="0" smtClean="0"/>
              <a:t>KATIE</a:t>
            </a:r>
          </a:p>
          <a:p>
            <a:pPr marL="228600" indent="-228600" eaLnBrk="1" hangingPunct="1">
              <a:buAutoNum type="arabicPeriod"/>
            </a:pPr>
            <a:r>
              <a:rPr lang="en-GB" dirty="0" smtClean="0"/>
              <a:t>Training-</a:t>
            </a:r>
            <a:r>
              <a:rPr lang="en-GB" baseline="0" dirty="0" smtClean="0"/>
              <a:t> peer led approach – we will listen to what out peers want in the school and be the voice asking the adults </a:t>
            </a:r>
          </a:p>
          <a:p>
            <a:pPr marL="228600" indent="-228600" eaLnBrk="1" hangingPunct="1">
              <a:buAutoNum type="arabicPeriod"/>
            </a:pPr>
            <a:r>
              <a:rPr lang="en-GB" baseline="0" dirty="0" smtClean="0"/>
              <a:t>Create – we want our voice to be heard </a:t>
            </a:r>
          </a:p>
          <a:p>
            <a:pPr marL="228600" indent="-228600" eaLnBrk="1" hangingPunct="1">
              <a:buAutoNum type="arabicPeriod"/>
            </a:pPr>
            <a:r>
              <a:rPr lang="en-GB" baseline="0" dirty="0" smtClean="0"/>
              <a:t>Peer led – we are going to go and speak with other schools about them creating their own Well Connected , so that we then can meet up with them during the year to share what we are doing – WORK TOGETHER WITH OTHER SCHOOLS . </a:t>
            </a:r>
          </a:p>
          <a:p>
            <a:pPr marL="0" indent="0" eaLnBrk="1" hangingPunct="1">
              <a:buNone/>
            </a:pPr>
            <a:r>
              <a:rPr lang="en-GB" baseline="0" dirty="0" smtClean="0"/>
              <a:t>4.Develoment – we have plans through the year – workshop on anti bullying day(November) , mental health awareness message (October ) , safer </a:t>
            </a:r>
            <a:r>
              <a:rPr lang="en-GB" baseline="0" dirty="0" err="1" smtClean="0"/>
              <a:t>ineternet</a:t>
            </a:r>
            <a:r>
              <a:rPr lang="en-GB" baseline="0" dirty="0" smtClean="0"/>
              <a:t> day (</a:t>
            </a:r>
            <a:r>
              <a:rPr lang="en-GB" baseline="0" dirty="0" err="1" smtClean="0"/>
              <a:t>Feburary</a:t>
            </a:r>
            <a:r>
              <a:rPr lang="en-GB" baseline="0" dirty="0" smtClean="0"/>
              <a:t>)</a:t>
            </a:r>
          </a:p>
        </p:txBody>
      </p:sp>
      <p:sp>
        <p:nvSpPr>
          <p:cNvPr id="4" name="Slide Number Placeholder 3"/>
          <p:cNvSpPr>
            <a:spLocks noGrp="1"/>
          </p:cNvSpPr>
          <p:nvPr>
            <p:ph type="sldNum" sz="quarter" idx="10"/>
          </p:nvPr>
        </p:nvSpPr>
        <p:spPr/>
        <p:txBody>
          <a:bodyPr/>
          <a:lstStyle/>
          <a:p>
            <a:fld id="{164BC6F1-C6D2-4229-9E2E-D2C7E82F7A55}" type="slidenum">
              <a:rPr lang="en-GB" smtClean="0"/>
              <a:pPr/>
              <a:t>6</a:t>
            </a:fld>
            <a:endParaRPr lang="en-GB"/>
          </a:p>
        </p:txBody>
      </p:sp>
    </p:spTree>
    <p:extLst>
      <p:ext uri="{BB962C8B-B14F-4D97-AF65-F5344CB8AC3E}">
        <p14:creationId xmlns:p14="http://schemas.microsoft.com/office/powerpoint/2010/main" val="3716971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0013" y="749300"/>
            <a:ext cx="6665912" cy="3749675"/>
          </a:xfrm>
        </p:spPr>
      </p:sp>
      <p:sp>
        <p:nvSpPr>
          <p:cNvPr id="3" name="Notes Placeholder 2"/>
          <p:cNvSpPr>
            <a:spLocks noGrp="1"/>
          </p:cNvSpPr>
          <p:nvPr>
            <p:ph type="body" idx="1"/>
          </p:nvPr>
        </p:nvSpPr>
        <p:spPr/>
        <p:txBody>
          <a:bodyPr>
            <a:normAutofit/>
          </a:bodyPr>
          <a:lstStyle/>
          <a:p>
            <a:pPr defTabSz="963595">
              <a:defRPr/>
            </a:pPr>
            <a:r>
              <a:rPr lang="en-GB" b="1" dirty="0" err="1" smtClean="0"/>
              <a:t>Trintiy</a:t>
            </a:r>
            <a:r>
              <a:rPr lang="en-GB" b="1" baseline="0" dirty="0" smtClean="0"/>
              <a:t> – we think it is important for young people to be involved in decision making so that their vice can be heard. Being part of Well Connected is allowing us to start to make some positive changes in </a:t>
            </a:r>
            <a:r>
              <a:rPr lang="en-GB" b="1" baseline="0" smtClean="0"/>
              <a:t>our school.</a:t>
            </a:r>
            <a:endParaRPr lang="en-GB" b="1" dirty="0"/>
          </a:p>
        </p:txBody>
      </p:sp>
      <p:sp>
        <p:nvSpPr>
          <p:cNvPr id="4" name="Slide Number Placeholder 3"/>
          <p:cNvSpPr>
            <a:spLocks noGrp="1"/>
          </p:cNvSpPr>
          <p:nvPr>
            <p:ph type="sldNum" sz="quarter" idx="10"/>
          </p:nvPr>
        </p:nvSpPr>
        <p:spPr/>
        <p:txBody>
          <a:bodyPr/>
          <a:lstStyle/>
          <a:p>
            <a:fld id="{164BC6F1-C6D2-4229-9E2E-D2C7E82F7A55}" type="slidenum">
              <a:rPr lang="en-GB" smtClean="0"/>
              <a:pPr/>
              <a:t>7</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0A01DF8D-5530-45E6-9B0A-A08EE414D8B4}" type="datetimeFigureOut">
              <a:rPr lang="en-GB" smtClean="0"/>
              <a:pPr/>
              <a:t>23/09/2019</a:t>
            </a:fld>
            <a:endParaRPr lang="en-GB"/>
          </a:p>
        </p:txBody>
      </p:sp>
      <p:sp>
        <p:nvSpPr>
          <p:cNvPr id="5" name="Fußzeilenplatzhalter 4"/>
          <p:cNvSpPr>
            <a:spLocks noGrp="1"/>
          </p:cNvSpPr>
          <p:nvPr>
            <p:ph type="ftr" sz="quarter" idx="11"/>
          </p:nvPr>
        </p:nvSpPr>
        <p:spPr/>
        <p:txBody>
          <a:bodyPr/>
          <a:lstStyle/>
          <a:p>
            <a:endParaRPr lang="en-GB"/>
          </a:p>
        </p:txBody>
      </p:sp>
      <p:sp>
        <p:nvSpPr>
          <p:cNvPr id="6" name="Foliennummernplatzhalter 5"/>
          <p:cNvSpPr>
            <a:spLocks noGrp="1"/>
          </p:cNvSpPr>
          <p:nvPr>
            <p:ph type="sldNum" sz="quarter" idx="12"/>
          </p:nvPr>
        </p:nvSpPr>
        <p:spPr/>
        <p:txBody>
          <a:bodyPr/>
          <a:lstStyle/>
          <a:p>
            <a:fld id="{B98EDC75-6163-4787-ADBD-50B222B7A7E3}" type="slidenum">
              <a:rPr lang="en-GB" smtClean="0"/>
              <a:pPr/>
              <a:t>‹#›</a:t>
            </a:fld>
            <a:endParaRPr lang="en-GB"/>
          </a:p>
        </p:txBody>
      </p:sp>
    </p:spTree>
    <p:extLst>
      <p:ext uri="{BB962C8B-B14F-4D97-AF65-F5344CB8AC3E}">
        <p14:creationId xmlns:p14="http://schemas.microsoft.com/office/powerpoint/2010/main" val="23808528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0A01DF8D-5530-45E6-9B0A-A08EE414D8B4}" type="datetimeFigureOut">
              <a:rPr lang="en-GB" smtClean="0"/>
              <a:pPr/>
              <a:t>23/09/2019</a:t>
            </a:fld>
            <a:endParaRPr lang="en-GB"/>
          </a:p>
        </p:txBody>
      </p:sp>
      <p:sp>
        <p:nvSpPr>
          <p:cNvPr id="5" name="Fußzeilenplatzhalter 4"/>
          <p:cNvSpPr>
            <a:spLocks noGrp="1"/>
          </p:cNvSpPr>
          <p:nvPr>
            <p:ph type="ftr" sz="quarter" idx="11"/>
          </p:nvPr>
        </p:nvSpPr>
        <p:spPr/>
        <p:txBody>
          <a:bodyPr/>
          <a:lstStyle/>
          <a:p>
            <a:endParaRPr lang="en-GB"/>
          </a:p>
        </p:txBody>
      </p:sp>
      <p:sp>
        <p:nvSpPr>
          <p:cNvPr id="6" name="Foliennummernplatzhalter 5"/>
          <p:cNvSpPr>
            <a:spLocks noGrp="1"/>
          </p:cNvSpPr>
          <p:nvPr>
            <p:ph type="sldNum" sz="quarter" idx="12"/>
          </p:nvPr>
        </p:nvSpPr>
        <p:spPr/>
        <p:txBody>
          <a:bodyPr/>
          <a:lstStyle/>
          <a:p>
            <a:fld id="{B98EDC75-6163-4787-ADBD-50B222B7A7E3}" type="slidenum">
              <a:rPr lang="en-GB" smtClean="0"/>
              <a:pPr/>
              <a:t>‹#›</a:t>
            </a:fld>
            <a:endParaRPr lang="en-GB"/>
          </a:p>
        </p:txBody>
      </p:sp>
    </p:spTree>
    <p:extLst>
      <p:ext uri="{BB962C8B-B14F-4D97-AF65-F5344CB8AC3E}">
        <p14:creationId xmlns:p14="http://schemas.microsoft.com/office/powerpoint/2010/main" val="11023898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0A01DF8D-5530-45E6-9B0A-A08EE414D8B4}" type="datetimeFigureOut">
              <a:rPr lang="en-GB" smtClean="0"/>
              <a:pPr/>
              <a:t>23/09/2019</a:t>
            </a:fld>
            <a:endParaRPr lang="en-GB"/>
          </a:p>
        </p:txBody>
      </p:sp>
      <p:sp>
        <p:nvSpPr>
          <p:cNvPr id="5" name="Fußzeilenplatzhalter 4"/>
          <p:cNvSpPr>
            <a:spLocks noGrp="1"/>
          </p:cNvSpPr>
          <p:nvPr>
            <p:ph type="ftr" sz="quarter" idx="11"/>
          </p:nvPr>
        </p:nvSpPr>
        <p:spPr/>
        <p:txBody>
          <a:bodyPr/>
          <a:lstStyle/>
          <a:p>
            <a:endParaRPr lang="en-GB"/>
          </a:p>
        </p:txBody>
      </p:sp>
      <p:sp>
        <p:nvSpPr>
          <p:cNvPr id="6" name="Foliennummernplatzhalter 5"/>
          <p:cNvSpPr>
            <a:spLocks noGrp="1"/>
          </p:cNvSpPr>
          <p:nvPr>
            <p:ph type="sldNum" sz="quarter" idx="12"/>
          </p:nvPr>
        </p:nvSpPr>
        <p:spPr/>
        <p:txBody>
          <a:bodyPr/>
          <a:lstStyle/>
          <a:p>
            <a:fld id="{B98EDC75-6163-4787-ADBD-50B222B7A7E3}" type="slidenum">
              <a:rPr lang="en-GB" smtClean="0"/>
              <a:pPr/>
              <a:t>‹#›</a:t>
            </a:fld>
            <a:endParaRPr lang="en-GB"/>
          </a:p>
        </p:txBody>
      </p:sp>
    </p:spTree>
    <p:extLst>
      <p:ext uri="{BB962C8B-B14F-4D97-AF65-F5344CB8AC3E}">
        <p14:creationId xmlns:p14="http://schemas.microsoft.com/office/powerpoint/2010/main" val="12655146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0A01DF8D-5530-45E6-9B0A-A08EE414D8B4}" type="datetimeFigureOut">
              <a:rPr lang="en-GB" smtClean="0"/>
              <a:pPr/>
              <a:t>23/09/2019</a:t>
            </a:fld>
            <a:endParaRPr lang="en-GB"/>
          </a:p>
        </p:txBody>
      </p:sp>
      <p:sp>
        <p:nvSpPr>
          <p:cNvPr id="5" name="Fußzeilenplatzhalter 4"/>
          <p:cNvSpPr>
            <a:spLocks noGrp="1"/>
          </p:cNvSpPr>
          <p:nvPr>
            <p:ph type="ftr" sz="quarter" idx="11"/>
          </p:nvPr>
        </p:nvSpPr>
        <p:spPr/>
        <p:txBody>
          <a:bodyPr/>
          <a:lstStyle/>
          <a:p>
            <a:endParaRPr lang="en-GB"/>
          </a:p>
        </p:txBody>
      </p:sp>
      <p:sp>
        <p:nvSpPr>
          <p:cNvPr id="6" name="Foliennummernplatzhalter 5"/>
          <p:cNvSpPr>
            <a:spLocks noGrp="1"/>
          </p:cNvSpPr>
          <p:nvPr>
            <p:ph type="sldNum" sz="quarter" idx="12"/>
          </p:nvPr>
        </p:nvSpPr>
        <p:spPr/>
        <p:txBody>
          <a:bodyPr/>
          <a:lstStyle/>
          <a:p>
            <a:fld id="{B98EDC75-6163-4787-ADBD-50B222B7A7E3}" type="slidenum">
              <a:rPr lang="en-GB" smtClean="0"/>
              <a:pPr/>
              <a:t>‹#›</a:t>
            </a:fld>
            <a:endParaRPr lang="en-GB"/>
          </a:p>
        </p:txBody>
      </p:sp>
    </p:spTree>
    <p:extLst>
      <p:ext uri="{BB962C8B-B14F-4D97-AF65-F5344CB8AC3E}">
        <p14:creationId xmlns:p14="http://schemas.microsoft.com/office/powerpoint/2010/main" val="22151221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Formatvorlagen des Textmasters bearbeiten</a:t>
            </a:r>
          </a:p>
        </p:txBody>
      </p:sp>
      <p:sp>
        <p:nvSpPr>
          <p:cNvPr id="4" name="Datumsplatzhalter 3"/>
          <p:cNvSpPr>
            <a:spLocks noGrp="1"/>
          </p:cNvSpPr>
          <p:nvPr>
            <p:ph type="dt" sz="half" idx="10"/>
          </p:nvPr>
        </p:nvSpPr>
        <p:spPr/>
        <p:txBody>
          <a:bodyPr/>
          <a:lstStyle/>
          <a:p>
            <a:fld id="{0A01DF8D-5530-45E6-9B0A-A08EE414D8B4}" type="datetimeFigureOut">
              <a:rPr lang="en-GB" smtClean="0"/>
              <a:pPr/>
              <a:t>23/09/2019</a:t>
            </a:fld>
            <a:endParaRPr lang="en-GB"/>
          </a:p>
        </p:txBody>
      </p:sp>
      <p:sp>
        <p:nvSpPr>
          <p:cNvPr id="5" name="Fußzeilenplatzhalter 4"/>
          <p:cNvSpPr>
            <a:spLocks noGrp="1"/>
          </p:cNvSpPr>
          <p:nvPr>
            <p:ph type="ftr" sz="quarter" idx="11"/>
          </p:nvPr>
        </p:nvSpPr>
        <p:spPr/>
        <p:txBody>
          <a:bodyPr/>
          <a:lstStyle/>
          <a:p>
            <a:endParaRPr lang="en-GB"/>
          </a:p>
        </p:txBody>
      </p:sp>
      <p:sp>
        <p:nvSpPr>
          <p:cNvPr id="6" name="Foliennummernplatzhalter 5"/>
          <p:cNvSpPr>
            <a:spLocks noGrp="1"/>
          </p:cNvSpPr>
          <p:nvPr>
            <p:ph type="sldNum" sz="quarter" idx="12"/>
          </p:nvPr>
        </p:nvSpPr>
        <p:spPr/>
        <p:txBody>
          <a:bodyPr/>
          <a:lstStyle/>
          <a:p>
            <a:fld id="{B98EDC75-6163-4787-ADBD-50B222B7A7E3}" type="slidenum">
              <a:rPr lang="en-GB" smtClean="0"/>
              <a:pPr/>
              <a:t>‹#›</a:t>
            </a:fld>
            <a:endParaRPr lang="en-GB"/>
          </a:p>
        </p:txBody>
      </p:sp>
    </p:spTree>
    <p:extLst>
      <p:ext uri="{BB962C8B-B14F-4D97-AF65-F5344CB8AC3E}">
        <p14:creationId xmlns:p14="http://schemas.microsoft.com/office/powerpoint/2010/main" val="16342347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838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6172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0A01DF8D-5530-45E6-9B0A-A08EE414D8B4}" type="datetimeFigureOut">
              <a:rPr lang="en-GB" smtClean="0"/>
              <a:pPr/>
              <a:t>23/09/2019</a:t>
            </a:fld>
            <a:endParaRPr lang="en-GB"/>
          </a:p>
        </p:txBody>
      </p:sp>
      <p:sp>
        <p:nvSpPr>
          <p:cNvPr id="6" name="Fußzeilenplatzhalter 5"/>
          <p:cNvSpPr>
            <a:spLocks noGrp="1"/>
          </p:cNvSpPr>
          <p:nvPr>
            <p:ph type="ftr" sz="quarter" idx="11"/>
          </p:nvPr>
        </p:nvSpPr>
        <p:spPr/>
        <p:txBody>
          <a:bodyPr/>
          <a:lstStyle/>
          <a:p>
            <a:endParaRPr lang="en-GB"/>
          </a:p>
        </p:txBody>
      </p:sp>
      <p:sp>
        <p:nvSpPr>
          <p:cNvPr id="7" name="Foliennummernplatzhalter 6"/>
          <p:cNvSpPr>
            <a:spLocks noGrp="1"/>
          </p:cNvSpPr>
          <p:nvPr>
            <p:ph type="sldNum" sz="quarter" idx="12"/>
          </p:nvPr>
        </p:nvSpPr>
        <p:spPr/>
        <p:txBody>
          <a:bodyPr/>
          <a:lstStyle/>
          <a:p>
            <a:fld id="{B98EDC75-6163-4787-ADBD-50B222B7A7E3}" type="slidenum">
              <a:rPr lang="en-GB" smtClean="0"/>
              <a:pPr/>
              <a:t>‹#›</a:t>
            </a:fld>
            <a:endParaRPr lang="en-GB"/>
          </a:p>
        </p:txBody>
      </p:sp>
    </p:spTree>
    <p:extLst>
      <p:ext uri="{BB962C8B-B14F-4D97-AF65-F5344CB8AC3E}">
        <p14:creationId xmlns:p14="http://schemas.microsoft.com/office/powerpoint/2010/main" val="3082075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0A01DF8D-5530-45E6-9B0A-A08EE414D8B4}" type="datetimeFigureOut">
              <a:rPr lang="en-GB" smtClean="0"/>
              <a:pPr/>
              <a:t>23/09/2019</a:t>
            </a:fld>
            <a:endParaRPr lang="en-GB"/>
          </a:p>
        </p:txBody>
      </p:sp>
      <p:sp>
        <p:nvSpPr>
          <p:cNvPr id="8" name="Fußzeilenplatzhalter 7"/>
          <p:cNvSpPr>
            <a:spLocks noGrp="1"/>
          </p:cNvSpPr>
          <p:nvPr>
            <p:ph type="ftr" sz="quarter" idx="11"/>
          </p:nvPr>
        </p:nvSpPr>
        <p:spPr/>
        <p:txBody>
          <a:bodyPr/>
          <a:lstStyle/>
          <a:p>
            <a:endParaRPr lang="en-GB"/>
          </a:p>
        </p:txBody>
      </p:sp>
      <p:sp>
        <p:nvSpPr>
          <p:cNvPr id="9" name="Foliennummernplatzhalter 8"/>
          <p:cNvSpPr>
            <a:spLocks noGrp="1"/>
          </p:cNvSpPr>
          <p:nvPr>
            <p:ph type="sldNum" sz="quarter" idx="12"/>
          </p:nvPr>
        </p:nvSpPr>
        <p:spPr/>
        <p:txBody>
          <a:bodyPr/>
          <a:lstStyle/>
          <a:p>
            <a:fld id="{B98EDC75-6163-4787-ADBD-50B222B7A7E3}" type="slidenum">
              <a:rPr lang="en-GB" smtClean="0"/>
              <a:pPr/>
              <a:t>‹#›</a:t>
            </a:fld>
            <a:endParaRPr lang="en-GB"/>
          </a:p>
        </p:txBody>
      </p:sp>
    </p:spTree>
    <p:extLst>
      <p:ext uri="{BB962C8B-B14F-4D97-AF65-F5344CB8AC3E}">
        <p14:creationId xmlns:p14="http://schemas.microsoft.com/office/powerpoint/2010/main" val="3593430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0A01DF8D-5530-45E6-9B0A-A08EE414D8B4}" type="datetimeFigureOut">
              <a:rPr lang="en-GB" smtClean="0"/>
              <a:pPr/>
              <a:t>23/09/2019</a:t>
            </a:fld>
            <a:endParaRPr lang="en-GB"/>
          </a:p>
        </p:txBody>
      </p:sp>
      <p:sp>
        <p:nvSpPr>
          <p:cNvPr id="4" name="Fußzeilenplatzhalter 3"/>
          <p:cNvSpPr>
            <a:spLocks noGrp="1"/>
          </p:cNvSpPr>
          <p:nvPr>
            <p:ph type="ftr" sz="quarter" idx="11"/>
          </p:nvPr>
        </p:nvSpPr>
        <p:spPr/>
        <p:txBody>
          <a:bodyPr/>
          <a:lstStyle/>
          <a:p>
            <a:endParaRPr lang="en-GB"/>
          </a:p>
        </p:txBody>
      </p:sp>
      <p:sp>
        <p:nvSpPr>
          <p:cNvPr id="5" name="Foliennummernplatzhalter 4"/>
          <p:cNvSpPr>
            <a:spLocks noGrp="1"/>
          </p:cNvSpPr>
          <p:nvPr>
            <p:ph type="sldNum" sz="quarter" idx="12"/>
          </p:nvPr>
        </p:nvSpPr>
        <p:spPr/>
        <p:txBody>
          <a:bodyPr/>
          <a:lstStyle/>
          <a:p>
            <a:fld id="{B98EDC75-6163-4787-ADBD-50B222B7A7E3}" type="slidenum">
              <a:rPr lang="en-GB" smtClean="0"/>
              <a:pPr/>
              <a:t>‹#›</a:t>
            </a:fld>
            <a:endParaRPr lang="en-GB"/>
          </a:p>
        </p:txBody>
      </p:sp>
    </p:spTree>
    <p:extLst>
      <p:ext uri="{BB962C8B-B14F-4D97-AF65-F5344CB8AC3E}">
        <p14:creationId xmlns:p14="http://schemas.microsoft.com/office/powerpoint/2010/main" val="6652963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0A01DF8D-5530-45E6-9B0A-A08EE414D8B4}" type="datetimeFigureOut">
              <a:rPr lang="en-GB" smtClean="0"/>
              <a:pPr/>
              <a:t>23/09/2019</a:t>
            </a:fld>
            <a:endParaRPr lang="en-GB"/>
          </a:p>
        </p:txBody>
      </p:sp>
      <p:sp>
        <p:nvSpPr>
          <p:cNvPr id="3" name="Fußzeilenplatzhalter 2"/>
          <p:cNvSpPr>
            <a:spLocks noGrp="1"/>
          </p:cNvSpPr>
          <p:nvPr>
            <p:ph type="ftr" sz="quarter" idx="11"/>
          </p:nvPr>
        </p:nvSpPr>
        <p:spPr/>
        <p:txBody>
          <a:bodyPr/>
          <a:lstStyle/>
          <a:p>
            <a:endParaRPr lang="en-GB"/>
          </a:p>
        </p:txBody>
      </p:sp>
      <p:sp>
        <p:nvSpPr>
          <p:cNvPr id="4" name="Foliennummernplatzhalter 3"/>
          <p:cNvSpPr>
            <a:spLocks noGrp="1"/>
          </p:cNvSpPr>
          <p:nvPr>
            <p:ph type="sldNum" sz="quarter" idx="12"/>
          </p:nvPr>
        </p:nvSpPr>
        <p:spPr/>
        <p:txBody>
          <a:bodyPr/>
          <a:lstStyle/>
          <a:p>
            <a:fld id="{B98EDC75-6163-4787-ADBD-50B222B7A7E3}" type="slidenum">
              <a:rPr lang="en-GB" smtClean="0"/>
              <a:pPr/>
              <a:t>‹#›</a:t>
            </a:fld>
            <a:endParaRPr lang="en-GB"/>
          </a:p>
        </p:txBody>
      </p:sp>
    </p:spTree>
    <p:extLst>
      <p:ext uri="{BB962C8B-B14F-4D97-AF65-F5344CB8AC3E}">
        <p14:creationId xmlns:p14="http://schemas.microsoft.com/office/powerpoint/2010/main" val="2020591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0A01DF8D-5530-45E6-9B0A-A08EE414D8B4}" type="datetimeFigureOut">
              <a:rPr lang="en-GB" smtClean="0"/>
              <a:pPr/>
              <a:t>23/09/2019</a:t>
            </a:fld>
            <a:endParaRPr lang="en-GB"/>
          </a:p>
        </p:txBody>
      </p:sp>
      <p:sp>
        <p:nvSpPr>
          <p:cNvPr id="6" name="Fußzeilenplatzhalter 5"/>
          <p:cNvSpPr>
            <a:spLocks noGrp="1"/>
          </p:cNvSpPr>
          <p:nvPr>
            <p:ph type="ftr" sz="quarter" idx="11"/>
          </p:nvPr>
        </p:nvSpPr>
        <p:spPr/>
        <p:txBody>
          <a:bodyPr/>
          <a:lstStyle/>
          <a:p>
            <a:endParaRPr lang="en-GB"/>
          </a:p>
        </p:txBody>
      </p:sp>
      <p:sp>
        <p:nvSpPr>
          <p:cNvPr id="7" name="Foliennummernplatzhalter 6"/>
          <p:cNvSpPr>
            <a:spLocks noGrp="1"/>
          </p:cNvSpPr>
          <p:nvPr>
            <p:ph type="sldNum" sz="quarter" idx="12"/>
          </p:nvPr>
        </p:nvSpPr>
        <p:spPr/>
        <p:txBody>
          <a:bodyPr/>
          <a:lstStyle/>
          <a:p>
            <a:fld id="{B98EDC75-6163-4787-ADBD-50B222B7A7E3}" type="slidenum">
              <a:rPr lang="en-GB" smtClean="0"/>
              <a:pPr/>
              <a:t>‹#›</a:t>
            </a:fld>
            <a:endParaRPr lang="en-GB"/>
          </a:p>
        </p:txBody>
      </p:sp>
    </p:spTree>
    <p:extLst>
      <p:ext uri="{BB962C8B-B14F-4D97-AF65-F5344CB8AC3E}">
        <p14:creationId xmlns:p14="http://schemas.microsoft.com/office/powerpoint/2010/main" val="762516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0A01DF8D-5530-45E6-9B0A-A08EE414D8B4}" type="datetimeFigureOut">
              <a:rPr lang="en-GB" smtClean="0"/>
              <a:pPr/>
              <a:t>23/09/2019</a:t>
            </a:fld>
            <a:endParaRPr lang="en-GB"/>
          </a:p>
        </p:txBody>
      </p:sp>
      <p:sp>
        <p:nvSpPr>
          <p:cNvPr id="6" name="Fußzeilenplatzhalter 5"/>
          <p:cNvSpPr>
            <a:spLocks noGrp="1"/>
          </p:cNvSpPr>
          <p:nvPr>
            <p:ph type="ftr" sz="quarter" idx="11"/>
          </p:nvPr>
        </p:nvSpPr>
        <p:spPr/>
        <p:txBody>
          <a:bodyPr/>
          <a:lstStyle/>
          <a:p>
            <a:endParaRPr lang="en-GB"/>
          </a:p>
        </p:txBody>
      </p:sp>
      <p:sp>
        <p:nvSpPr>
          <p:cNvPr id="7" name="Foliennummernplatzhalter 6"/>
          <p:cNvSpPr>
            <a:spLocks noGrp="1"/>
          </p:cNvSpPr>
          <p:nvPr>
            <p:ph type="sldNum" sz="quarter" idx="12"/>
          </p:nvPr>
        </p:nvSpPr>
        <p:spPr/>
        <p:txBody>
          <a:bodyPr/>
          <a:lstStyle/>
          <a:p>
            <a:fld id="{B98EDC75-6163-4787-ADBD-50B222B7A7E3}" type="slidenum">
              <a:rPr lang="en-GB" smtClean="0"/>
              <a:pPr/>
              <a:t>‹#›</a:t>
            </a:fld>
            <a:endParaRPr lang="en-GB"/>
          </a:p>
        </p:txBody>
      </p:sp>
    </p:spTree>
    <p:extLst>
      <p:ext uri="{BB962C8B-B14F-4D97-AF65-F5344CB8AC3E}">
        <p14:creationId xmlns:p14="http://schemas.microsoft.com/office/powerpoint/2010/main" val="8020227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01DF8D-5530-45E6-9B0A-A08EE414D8B4}" type="datetimeFigureOut">
              <a:rPr lang="en-GB" smtClean="0"/>
              <a:pPr/>
              <a:t>23/09/2019</a:t>
            </a:fld>
            <a:endParaRPr lang="en-GB"/>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8EDC75-6163-4787-ADBD-50B222B7A7E3}" type="slidenum">
              <a:rPr lang="en-GB" smtClean="0"/>
              <a:pPr/>
              <a:t>‹#›</a:t>
            </a:fld>
            <a:endParaRPr lang="en-GB"/>
          </a:p>
        </p:txBody>
      </p:sp>
    </p:spTree>
    <p:extLst>
      <p:ext uri="{BB962C8B-B14F-4D97-AF65-F5344CB8AC3E}">
        <p14:creationId xmlns:p14="http://schemas.microsoft.com/office/powerpoint/2010/main" val="307328062"/>
      </p:ext>
    </p:extLst>
  </p:cSld>
  <p:clrMap bg1="lt1" tx1="dk1" bg2="lt2" tx2="dk2" accent1="accent1" accent2="accent2" accent3="accent3" accent4="accent4" accent5="accent5" accent6="accent6" hlink="hlink" folHlink="folHlink"/>
  <p:sldLayoutIdLst>
    <p:sldLayoutId id="2147484285" r:id="rId1"/>
    <p:sldLayoutId id="2147484286" r:id="rId2"/>
    <p:sldLayoutId id="2147484287" r:id="rId3"/>
    <p:sldLayoutId id="2147484288" r:id="rId4"/>
    <p:sldLayoutId id="2147484289" r:id="rId5"/>
    <p:sldLayoutId id="2147484290" r:id="rId6"/>
    <p:sldLayoutId id="2147484291" r:id="rId7"/>
    <p:sldLayoutId id="2147484292" r:id="rId8"/>
    <p:sldLayoutId id="2147484293" r:id="rId9"/>
    <p:sldLayoutId id="2147484294" r:id="rId10"/>
    <p:sldLayoutId id="21474842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8.jpeg"/><Relationship Id="rId3" Type="http://schemas.openxmlformats.org/officeDocument/2006/relationships/slide" Target="slide7.xml"/><Relationship Id="rId7" Type="http://schemas.openxmlformats.org/officeDocument/2006/relationships/slide" Target="slide4.xml"/><Relationship Id="rId12" Type="http://schemas.openxmlformats.org/officeDocument/2006/relationships/image" Target="../media/image7.jp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6.png"/><Relationship Id="rId5" Type="http://schemas.openxmlformats.org/officeDocument/2006/relationships/slide" Target="slide6.xml"/><Relationship Id="rId10" Type="http://schemas.openxmlformats.org/officeDocument/2006/relationships/slide" Target="slide2.xml"/><Relationship Id="rId4" Type="http://schemas.openxmlformats.org/officeDocument/2006/relationships/image" Target="../media/image3.png"/><Relationship Id="rId9" Type="http://schemas.openxmlformats.org/officeDocument/2006/relationships/slide" Target="slide5.xml"/><Relationship Id="rId14" Type="http://schemas.openxmlformats.org/officeDocument/2006/relationships/image" Target="../media/image9.png"/></Relationships>
</file>

<file path=ppt/slides/_rels/slide3.xml.rels><?xml version="1.0" encoding="UTF-8" standalone="yes"?>
<Relationships xmlns="http://schemas.openxmlformats.org/package/2006/relationships"><Relationship Id="rId8" Type="http://schemas.openxmlformats.org/officeDocument/2006/relationships/image" Target="http://www.whatsonderrylondonderry.com/WhatsOnDerryLondonderry/BizFormFiles/2StCecilias_Logo_FinalGold.jpg" TargetMode="External"/><Relationship Id="rId3" Type="http://schemas.openxmlformats.org/officeDocument/2006/relationships/slide" Target="slide2.xml"/><Relationship Id="rId7"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image" Target="../media/image10.jpeg"/><Relationship Id="rId11" Type="http://schemas.openxmlformats.org/officeDocument/2006/relationships/image" Target="../media/image14.jpeg"/><Relationship Id="rId5" Type="http://schemas.openxmlformats.org/officeDocument/2006/relationships/image" Target="../media/image7.jpg"/><Relationship Id="rId10" Type="http://schemas.openxmlformats.org/officeDocument/2006/relationships/image" Target="../media/image13.png"/><Relationship Id="rId4" Type="http://schemas.openxmlformats.org/officeDocument/2006/relationships/image" Target="../media/image6.png"/><Relationship Id="rId9" Type="http://schemas.openxmlformats.org/officeDocument/2006/relationships/image" Target="../media/image12.jpeg"/></Relationships>
</file>

<file path=ppt/slides/_rels/slide4.xml.rels><?xml version="1.0" encoding="UTF-8" standalone="yes"?>
<Relationships xmlns="http://schemas.openxmlformats.org/package/2006/relationships"><Relationship Id="rId3" Type="http://schemas.openxmlformats.org/officeDocument/2006/relationships/slide" Target="slide2.xml"/><Relationship Id="rId7" Type="http://schemas.openxmlformats.org/officeDocument/2006/relationships/image" Target="../media/image15.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7.jp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 Target="slide2.xml"/><Relationship Id="rId7" Type="http://schemas.openxmlformats.org/officeDocument/2006/relationships/image" Target="../media/image17.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6.jpeg"/><Relationship Id="rId5" Type="http://schemas.openxmlformats.org/officeDocument/2006/relationships/image" Target="../media/image7.jp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8" Type="http://schemas.openxmlformats.org/officeDocument/2006/relationships/slide" Target="slide4.xml"/><Relationship Id="rId3" Type="http://schemas.openxmlformats.org/officeDocument/2006/relationships/image" Target="../media/image7.jpg"/><Relationship Id="rId7"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slide" Target="slide5.xml"/><Relationship Id="rId11" Type="http://schemas.openxmlformats.org/officeDocument/2006/relationships/image" Target="../media/image18.png"/><Relationship Id="rId5" Type="http://schemas.openxmlformats.org/officeDocument/2006/relationships/image" Target="../media/image6.png"/><Relationship Id="rId10" Type="http://schemas.openxmlformats.org/officeDocument/2006/relationships/image" Target="../media/image8.jpeg"/><Relationship Id="rId4" Type="http://schemas.openxmlformats.org/officeDocument/2006/relationships/slide" Target="slide2.xml"/><Relationship Id="rId9" Type="http://schemas.openxmlformats.org/officeDocument/2006/relationships/image" Target="../media/image5.png"/></Relationships>
</file>

<file path=ppt/slides/_rels/slide7.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slide" Target="slide2.xml"/><Relationship Id="rId7"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20.gif"/><Relationship Id="rId5" Type="http://schemas.openxmlformats.org/officeDocument/2006/relationships/image" Target="../media/image19.jpe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Image result for nurturing"/>
          <p:cNvPicPr>
            <a:picLocks noChangeAspect="1" noChangeArrowheads="1"/>
          </p:cNvPicPr>
          <p:nvPr/>
        </p:nvPicPr>
        <p:blipFill>
          <a:blip r:embed="rId3" cstate="print"/>
          <a:srcRect/>
          <a:stretch>
            <a:fillRect/>
          </a:stretch>
        </p:blipFill>
        <p:spPr bwMode="auto">
          <a:xfrm>
            <a:off x="-61331" y="1772816"/>
            <a:ext cx="12253331" cy="5589240"/>
          </a:xfrm>
          <a:prstGeom prst="rect">
            <a:avLst/>
          </a:prstGeom>
          <a:noFill/>
        </p:spPr>
      </p:pic>
      <p:sp>
        <p:nvSpPr>
          <p:cNvPr id="2" name="Title 1"/>
          <p:cNvSpPr>
            <a:spLocks noGrp="1"/>
          </p:cNvSpPr>
          <p:nvPr>
            <p:ph type="ctrTitle"/>
          </p:nvPr>
        </p:nvSpPr>
        <p:spPr>
          <a:xfrm>
            <a:off x="911424" y="260648"/>
            <a:ext cx="9721080" cy="1368151"/>
          </a:xfrm>
        </p:spPr>
        <p:txBody>
          <a:bodyPr>
            <a:normAutofit/>
          </a:bodyPr>
          <a:lstStyle/>
          <a:p>
            <a:r>
              <a:rPr lang="en-GB" sz="5400" dirty="0" smtClean="0">
                <a:solidFill>
                  <a:srgbClr val="80B639"/>
                </a:solidFill>
                <a:latin typeface="Arial" panose="020B0604020202020204" pitchFamily="34" charset="0"/>
                <a:cs typeface="Arial" panose="020B0604020202020204" pitchFamily="34" charset="0"/>
              </a:rPr>
              <a:t>Well Connected </a:t>
            </a:r>
            <a:r>
              <a:rPr lang="en-GB" sz="5400" dirty="0">
                <a:solidFill>
                  <a:srgbClr val="80B639"/>
                </a:solidFill>
                <a:latin typeface="Arial" panose="020B0604020202020204" pitchFamily="34" charset="0"/>
                <a:cs typeface="Arial" panose="020B0604020202020204" pitchFamily="34" charset="0"/>
              </a:rPr>
              <a:t/>
            </a:r>
            <a:br>
              <a:rPr lang="en-GB" sz="5400" dirty="0">
                <a:solidFill>
                  <a:srgbClr val="80B639"/>
                </a:solidFill>
                <a:latin typeface="Arial" panose="020B0604020202020204" pitchFamily="34" charset="0"/>
                <a:cs typeface="Arial" panose="020B0604020202020204" pitchFamily="34" charset="0"/>
              </a:rPr>
            </a:br>
            <a:r>
              <a:rPr lang="en-GB" sz="3100" dirty="0" smtClean="0">
                <a:solidFill>
                  <a:srgbClr val="80B639"/>
                </a:solidFill>
                <a:latin typeface="Arial" panose="020B0604020202020204" pitchFamily="34" charset="0"/>
                <a:cs typeface="Arial" panose="020B0604020202020204" pitchFamily="34" charset="0"/>
              </a:rPr>
              <a:t>School Health and Well being Ambassadors  </a:t>
            </a:r>
            <a:endParaRPr lang="en-GB" sz="3100" b="0" dirty="0">
              <a:solidFill>
                <a:srgbClr val="80B639"/>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9768408" y="5805264"/>
            <a:ext cx="2232248" cy="936104"/>
          </a:xfrm>
        </p:spPr>
        <p:txBody>
          <a:bodyPr>
            <a:normAutofit/>
          </a:bodyPr>
          <a:lstStyle/>
          <a:p>
            <a:r>
              <a:rPr lang="en-GB" dirty="0">
                <a:solidFill>
                  <a:schemeClr val="bg1"/>
                </a:solidFill>
              </a:rPr>
              <a:t> </a:t>
            </a:r>
            <a:endParaRPr lang="en-GB" sz="2000" dirty="0">
              <a:solidFill>
                <a:schemeClr val="bg1"/>
              </a:solidFill>
            </a:endParaRPr>
          </a:p>
          <a:p>
            <a:endParaRPr lang="en-GB" dirty="0">
              <a:solidFill>
                <a:schemeClr val="bg1"/>
              </a:solidFill>
            </a:endParaRPr>
          </a:p>
        </p:txBody>
      </p:sp>
      <p:sp>
        <p:nvSpPr>
          <p:cNvPr id="7" name="Subtitle 2"/>
          <p:cNvSpPr txBox="1">
            <a:spLocks/>
          </p:cNvSpPr>
          <p:nvPr/>
        </p:nvSpPr>
        <p:spPr>
          <a:xfrm>
            <a:off x="119336" y="5805264"/>
            <a:ext cx="2232248" cy="936104"/>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dirty="0">
                <a:solidFill>
                  <a:schemeClr val="bg1"/>
                </a:solidFill>
              </a:rPr>
              <a:t> </a:t>
            </a:r>
          </a:p>
          <a:p>
            <a:r>
              <a:rPr lang="en-GB" dirty="0" smtClean="0">
                <a:solidFill>
                  <a:schemeClr val="bg1"/>
                </a:solidFill>
              </a:rPr>
              <a:t>24.09.2019</a:t>
            </a:r>
            <a:endParaRPr lang="en-GB" dirty="0">
              <a:solidFill>
                <a:schemeClr val="bg1"/>
              </a:solidFill>
            </a:endParaRPr>
          </a:p>
        </p:txBody>
      </p:sp>
      <p:pic>
        <p:nvPicPr>
          <p:cNvPr id="6" name="Picture 5" descr="C:\Users\user\Downloads\digital-white-background.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103973" y="859916"/>
            <a:ext cx="1931283" cy="903788"/>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Grafik 15">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4843581">
            <a:off x="3934831" y="2817595"/>
            <a:ext cx="1977350" cy="2781694"/>
          </a:xfrm>
          <a:prstGeom prst="rect">
            <a:avLst/>
          </a:prstGeom>
        </p:spPr>
      </p:pic>
      <p:pic>
        <p:nvPicPr>
          <p:cNvPr id="14" name="Grafik 13">
            <a:hlinkClick r:id="rId5" action="ppaction://hlinksldjump"/>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rot="7649338">
            <a:off x="6658701" y="3567980"/>
            <a:ext cx="1518510" cy="2666769"/>
          </a:xfrm>
          <a:prstGeom prst="rect">
            <a:avLst/>
          </a:prstGeom>
        </p:spPr>
      </p:pic>
      <p:pic>
        <p:nvPicPr>
          <p:cNvPr id="12" name="Grafik 11">
            <a:hlinkClick r:id="rId7" action="ppaction://hlinksldjump"/>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rot="4163433">
            <a:off x="7663065" y="1901276"/>
            <a:ext cx="1439701" cy="2604016"/>
          </a:xfrm>
          <a:prstGeom prst="rect">
            <a:avLst/>
          </a:prstGeom>
        </p:spPr>
      </p:pic>
      <p:pic>
        <p:nvPicPr>
          <p:cNvPr id="10" name="Grafik 9">
            <a:hlinkClick r:id="rId9" action="ppaction://hlinksldjump"/>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rot="711485">
            <a:off x="6515681" y="500099"/>
            <a:ext cx="1409524" cy="2209524"/>
          </a:xfrm>
          <a:prstGeom prst="rect">
            <a:avLst/>
          </a:prstGeom>
        </p:spPr>
      </p:pic>
      <p:sp>
        <p:nvSpPr>
          <p:cNvPr id="4" name="Ellipse 3">
            <a:hlinkClick r:id="rId10" action="ppaction://hlinksldjump"/>
          </p:cNvPr>
          <p:cNvSpPr/>
          <p:nvPr/>
        </p:nvSpPr>
        <p:spPr>
          <a:xfrm>
            <a:off x="10685328" y="5921009"/>
            <a:ext cx="727160" cy="727160"/>
          </a:xfrm>
          <a:prstGeom prst="ellipse">
            <a:avLst/>
          </a:prstGeom>
          <a:solidFill>
            <a:srgbClr val="80B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 name="Rechteck 2"/>
          <p:cNvSpPr/>
          <p:nvPr/>
        </p:nvSpPr>
        <p:spPr>
          <a:xfrm>
            <a:off x="0" y="0"/>
            <a:ext cx="1847528" cy="6858000"/>
          </a:xfrm>
          <a:prstGeom prst="rect">
            <a:avLst/>
          </a:prstGeom>
          <a:solidFill>
            <a:srgbClr val="80B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le 1"/>
          <p:cNvSpPr>
            <a:spLocks noGrp="1"/>
          </p:cNvSpPr>
          <p:nvPr>
            <p:ph type="title"/>
          </p:nvPr>
        </p:nvSpPr>
        <p:spPr>
          <a:xfrm rot="16200000">
            <a:off x="-4334036" y="507952"/>
            <a:ext cx="10515600" cy="1325563"/>
          </a:xfrm>
        </p:spPr>
        <p:txBody>
          <a:bodyPr>
            <a:normAutofit/>
          </a:bodyPr>
          <a:lstStyle/>
          <a:p>
            <a:r>
              <a:rPr lang="en-GB" sz="3200" dirty="0" smtClean="0">
                <a:solidFill>
                  <a:schemeClr val="bg1"/>
                </a:solidFill>
                <a:latin typeface="Arial" panose="020B0604020202020204" pitchFamily="34" charset="0"/>
                <a:cs typeface="Arial" panose="020B0604020202020204" pitchFamily="34" charset="0"/>
              </a:rPr>
              <a:t>Young People in Decision Making</a:t>
            </a:r>
            <a:endParaRPr lang="en-GB" sz="3200" dirty="0">
              <a:solidFill>
                <a:schemeClr val="bg1"/>
              </a:solidFill>
              <a:latin typeface="Arial" panose="020B0604020202020204" pitchFamily="34" charset="0"/>
              <a:cs typeface="Arial" panose="020B0604020202020204" pitchFamily="34" charset="0"/>
            </a:endParaRPr>
          </a:p>
        </p:txBody>
      </p:sp>
      <p:sp>
        <p:nvSpPr>
          <p:cNvPr id="8" name="Textfeld 7"/>
          <p:cNvSpPr txBox="1"/>
          <p:nvPr/>
        </p:nvSpPr>
        <p:spPr>
          <a:xfrm>
            <a:off x="7554823" y="499485"/>
            <a:ext cx="1656184" cy="646331"/>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 </a:t>
            </a:r>
            <a:r>
              <a:rPr lang="en-GB" b="1" dirty="0" smtClean="0">
                <a:latin typeface="Arial" panose="020B0604020202020204" pitchFamily="34" charset="0"/>
                <a:cs typeface="Arial" panose="020B0604020202020204" pitchFamily="34" charset="0"/>
              </a:rPr>
              <a:t>Well Connected  </a:t>
            </a:r>
            <a:endParaRPr lang="de-DE" dirty="0"/>
          </a:p>
        </p:txBody>
      </p:sp>
      <p:sp>
        <p:nvSpPr>
          <p:cNvPr id="9" name="Ellipse 8"/>
          <p:cNvSpPr/>
          <p:nvPr/>
        </p:nvSpPr>
        <p:spPr>
          <a:xfrm>
            <a:off x="5714421" y="2427032"/>
            <a:ext cx="1770280" cy="1770280"/>
          </a:xfrm>
          <a:prstGeom prst="ellipse">
            <a:avLst/>
          </a:prstGeom>
          <a:solidFill>
            <a:srgbClr val="80B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 name="Rechteck 10"/>
          <p:cNvSpPr/>
          <p:nvPr/>
        </p:nvSpPr>
        <p:spPr>
          <a:xfrm>
            <a:off x="5624960" y="2761080"/>
            <a:ext cx="1940151" cy="1261884"/>
          </a:xfrm>
          <a:prstGeom prst="rect">
            <a:avLst/>
          </a:prstGeom>
        </p:spPr>
        <p:txBody>
          <a:bodyPr wrap="square">
            <a:spAutoFit/>
          </a:bodyPr>
          <a:lstStyle/>
          <a:p>
            <a:pPr lvl="0" algn="ctr"/>
            <a:r>
              <a:rPr lang="en-GB" sz="2800" b="1" dirty="0" smtClean="0">
                <a:solidFill>
                  <a:schemeClr val="bg1"/>
                </a:solidFill>
              </a:rPr>
              <a:t>Well Connected  </a:t>
            </a:r>
            <a:endParaRPr lang="en-GB" sz="2800" b="1" dirty="0">
              <a:solidFill>
                <a:schemeClr val="bg1"/>
              </a:solidFill>
            </a:endParaRPr>
          </a:p>
          <a:p>
            <a:pPr lvl="0" algn="ctr"/>
            <a:r>
              <a:rPr lang="en-GB" sz="2000" b="1" dirty="0" smtClean="0">
                <a:solidFill>
                  <a:schemeClr val="bg1"/>
                </a:solidFill>
              </a:rPr>
              <a:t> </a:t>
            </a:r>
            <a:endParaRPr lang="en-GB" sz="2000" b="1" dirty="0">
              <a:solidFill>
                <a:schemeClr val="bg1"/>
              </a:solidFill>
            </a:endParaRPr>
          </a:p>
        </p:txBody>
      </p:sp>
      <p:sp>
        <p:nvSpPr>
          <p:cNvPr id="13" name="Rechteck 12"/>
          <p:cNvSpPr/>
          <p:nvPr/>
        </p:nvSpPr>
        <p:spPr>
          <a:xfrm>
            <a:off x="9240003" y="2864740"/>
            <a:ext cx="248786" cy="369332"/>
          </a:xfrm>
          <a:prstGeom prst="rect">
            <a:avLst/>
          </a:prstGeom>
        </p:spPr>
        <p:txBody>
          <a:bodyPr wrap="none">
            <a:spAutoFit/>
          </a:bodyPr>
          <a:lstStyle/>
          <a:p>
            <a:pPr lvl="0"/>
            <a:r>
              <a:rPr lang="en-GB" b="1" dirty="0" smtClean="0">
                <a:latin typeface="Arial" panose="020B0604020202020204" pitchFamily="34" charset="0"/>
                <a:cs typeface="Arial" panose="020B0604020202020204" pitchFamily="34" charset="0"/>
              </a:rPr>
              <a:t> </a:t>
            </a:r>
            <a:endParaRPr lang="en-GB" b="1" dirty="0">
              <a:latin typeface="Arial" panose="020B0604020202020204" pitchFamily="34" charset="0"/>
              <a:cs typeface="Arial" panose="020B0604020202020204" pitchFamily="34" charset="0"/>
            </a:endParaRPr>
          </a:p>
        </p:txBody>
      </p:sp>
      <p:sp>
        <p:nvSpPr>
          <p:cNvPr id="15" name="Rechteck 14"/>
          <p:cNvSpPr/>
          <p:nvPr/>
        </p:nvSpPr>
        <p:spPr>
          <a:xfrm>
            <a:off x="2399997" y="705840"/>
            <a:ext cx="325730" cy="400110"/>
          </a:xfrm>
          <a:prstGeom prst="rect">
            <a:avLst/>
          </a:prstGeom>
        </p:spPr>
        <p:txBody>
          <a:bodyPr wrap="none">
            <a:spAutoFit/>
          </a:bodyPr>
          <a:lstStyle/>
          <a:p>
            <a:pPr lvl="0"/>
            <a:r>
              <a:rPr lang="en-GB" sz="2000" b="1" dirty="0" smtClean="0">
                <a:latin typeface="Arial" panose="020B0604020202020204" pitchFamily="34" charset="0"/>
                <a:cs typeface="Arial" panose="020B0604020202020204" pitchFamily="34" charset="0"/>
              </a:rPr>
              <a:t>  </a:t>
            </a:r>
            <a:endParaRPr lang="en-GB" sz="2000" b="1" dirty="0">
              <a:latin typeface="Arial" panose="020B0604020202020204" pitchFamily="34" charset="0"/>
              <a:cs typeface="Arial" panose="020B0604020202020204" pitchFamily="34" charset="0"/>
            </a:endParaRPr>
          </a:p>
        </p:txBody>
      </p:sp>
      <p:sp>
        <p:nvSpPr>
          <p:cNvPr id="17" name="Rechteck 16"/>
          <p:cNvSpPr/>
          <p:nvPr/>
        </p:nvSpPr>
        <p:spPr>
          <a:xfrm>
            <a:off x="6860964" y="5494084"/>
            <a:ext cx="4155946" cy="369332"/>
          </a:xfrm>
          <a:prstGeom prst="rect">
            <a:avLst/>
          </a:prstGeom>
        </p:spPr>
        <p:txBody>
          <a:bodyPr wrap="none">
            <a:spAutoFit/>
          </a:bodyPr>
          <a:lstStyle/>
          <a:p>
            <a:pPr lvl="0"/>
            <a:r>
              <a:rPr lang="en-GB" b="1" dirty="0" smtClean="0">
                <a:latin typeface="Arial" panose="020B0604020202020204" pitchFamily="34" charset="0"/>
                <a:cs typeface="Arial" panose="020B0604020202020204" pitchFamily="34" charset="0"/>
              </a:rPr>
              <a:t>Well Connected &amp; Decision Making  </a:t>
            </a:r>
            <a:endParaRPr lang="en-GB" b="1" dirty="0">
              <a:latin typeface="Arial" panose="020B0604020202020204" pitchFamily="34" charset="0"/>
              <a:cs typeface="Arial" panose="020B0604020202020204" pitchFamily="34" charset="0"/>
            </a:endParaRPr>
          </a:p>
        </p:txBody>
      </p:sp>
      <p:pic>
        <p:nvPicPr>
          <p:cNvPr id="18" name="Grafik 17">
            <a:hlinkClick r:id="rId10" action="ppaction://hlinksldjump"/>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0826214" y="5883663"/>
            <a:ext cx="445388" cy="698176"/>
          </a:xfrm>
          <a:prstGeom prst="rect">
            <a:avLst/>
          </a:prstGeom>
        </p:spPr>
      </p:pic>
      <p:pic>
        <p:nvPicPr>
          <p:cNvPr id="19" name="Grafik 15">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8141373">
            <a:off x="4037336" y="662491"/>
            <a:ext cx="1977350" cy="2911965"/>
          </a:xfrm>
          <a:prstGeom prst="rect">
            <a:avLst/>
          </a:prstGeom>
        </p:spPr>
      </p:pic>
      <p:sp>
        <p:nvSpPr>
          <p:cNvPr id="21" name="Rechteck 14"/>
          <p:cNvSpPr/>
          <p:nvPr/>
        </p:nvSpPr>
        <p:spPr>
          <a:xfrm>
            <a:off x="2308607" y="4868255"/>
            <a:ext cx="3844322" cy="707886"/>
          </a:xfrm>
          <a:prstGeom prst="rect">
            <a:avLst/>
          </a:prstGeom>
        </p:spPr>
        <p:txBody>
          <a:bodyPr wrap="none">
            <a:spAutoFit/>
          </a:bodyPr>
          <a:lstStyle/>
          <a:p>
            <a:pPr lvl="0"/>
            <a:r>
              <a:rPr lang="en-GB" sz="2000" b="1" dirty="0" smtClean="0">
                <a:latin typeface="Arial" panose="020B0604020202020204" pitchFamily="34" charset="0"/>
                <a:cs typeface="Arial" panose="020B0604020202020204" pitchFamily="34" charset="0"/>
              </a:rPr>
              <a:t>Decision Making</a:t>
            </a:r>
          </a:p>
          <a:p>
            <a:pPr lvl="0"/>
            <a:r>
              <a:rPr lang="en-GB" sz="2000" b="1" dirty="0" smtClean="0">
                <a:latin typeface="Arial" panose="020B0604020202020204" pitchFamily="34" charset="0"/>
                <a:cs typeface="Arial" panose="020B0604020202020204" pitchFamily="34" charset="0"/>
              </a:rPr>
              <a:t>Role in School &amp; Community  </a:t>
            </a:r>
            <a:endParaRPr lang="en-GB" sz="2000" b="1" dirty="0">
              <a:latin typeface="Arial" panose="020B0604020202020204" pitchFamily="34" charset="0"/>
              <a:cs typeface="Arial" panose="020B0604020202020204" pitchFamily="34" charset="0"/>
            </a:endParaRPr>
          </a:p>
        </p:txBody>
      </p:sp>
      <p:pic>
        <p:nvPicPr>
          <p:cNvPr id="5" name="Picture 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0154078" y="45068"/>
            <a:ext cx="2030287" cy="2030287"/>
          </a:xfrm>
          <a:prstGeom prst="rect">
            <a:avLst/>
          </a:prstGeom>
        </p:spPr>
      </p:pic>
      <p:sp>
        <p:nvSpPr>
          <p:cNvPr id="6" name="TextBox 5"/>
          <p:cNvSpPr txBox="1"/>
          <p:nvPr/>
        </p:nvSpPr>
        <p:spPr>
          <a:xfrm>
            <a:off x="2708254" y="917798"/>
            <a:ext cx="1800200" cy="400110"/>
          </a:xfrm>
          <a:prstGeom prst="rect">
            <a:avLst/>
          </a:prstGeom>
          <a:noFill/>
        </p:spPr>
        <p:txBody>
          <a:bodyPr wrap="square" rtlCol="0">
            <a:spAutoFit/>
          </a:bodyPr>
          <a:lstStyle/>
          <a:p>
            <a:r>
              <a:rPr lang="en-GB" sz="2000" b="1" dirty="0" smtClean="0"/>
              <a:t>Questions</a:t>
            </a:r>
            <a:endParaRPr lang="en-GB" sz="2000" b="1" dirty="0"/>
          </a:p>
        </p:txBody>
      </p:sp>
      <p:pic>
        <p:nvPicPr>
          <p:cNvPr id="20" name="Picture 19" descr="C:\Users\user\AppData\Local\Microsoft\Windows\INetCache\Content.Outlook\LYKR2720\BBHF Long.JPG"/>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905448" y="5930028"/>
            <a:ext cx="2104250" cy="782107"/>
          </a:xfrm>
          <a:prstGeom prst="rect">
            <a:avLst/>
          </a:prstGeom>
          <a:noFill/>
          <a:ln>
            <a:noFill/>
          </a:ln>
        </p:spPr>
      </p:pic>
      <p:sp>
        <p:nvSpPr>
          <p:cNvPr id="22" name="Textfeld 7"/>
          <p:cNvSpPr txBox="1"/>
          <p:nvPr/>
        </p:nvSpPr>
        <p:spPr>
          <a:xfrm>
            <a:off x="9325986" y="2745691"/>
            <a:ext cx="1656184" cy="923330"/>
          </a:xfrm>
          <a:prstGeom prst="rect">
            <a:avLst/>
          </a:prstGeom>
          <a:noFill/>
        </p:spPr>
        <p:txBody>
          <a:bodyPr wrap="square" rtlCol="0">
            <a:spAutoFit/>
          </a:bodyPr>
          <a:lstStyle/>
          <a:p>
            <a:r>
              <a:rPr lang="en-GB" b="1" dirty="0" smtClean="0">
                <a:latin typeface="Arial" panose="020B0604020202020204" pitchFamily="34" charset="0"/>
                <a:cs typeface="Arial" panose="020B0604020202020204" pitchFamily="34" charset="0"/>
              </a:rPr>
              <a:t>Peer Led Decision Making</a:t>
            </a:r>
            <a:endParaRPr lang="de-DE" dirty="0"/>
          </a:p>
        </p:txBody>
      </p:sp>
      <p:pic>
        <p:nvPicPr>
          <p:cNvPr id="23" name="Picture 22" descr="C:\Users\user\Downloads\digital-white-background.png"/>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4193142" y="5655804"/>
            <a:ext cx="2153489" cy="1007078"/>
          </a:xfrm>
          <a:prstGeom prst="rect">
            <a:avLst/>
          </a:prstGeom>
          <a:noFill/>
          <a:ln>
            <a:noFill/>
          </a:ln>
        </p:spPr>
      </p:pic>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fade">
                                      <p:cBhvr>
                                        <p:cTn id="20" dur="500"/>
                                        <p:tgtEl>
                                          <p:spTgt spid="8"/>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fade">
                                      <p:cBhvr>
                                        <p:cTn id="25" dur="500"/>
                                        <p:tgtEl>
                                          <p:spTgt spid="12"/>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fade">
                                      <p:cBhvr>
                                        <p:cTn id="28" dur="500"/>
                                        <p:tgtEl>
                                          <p:spTgt spid="13"/>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fade">
                                      <p:cBhvr>
                                        <p:cTn id="33" dur="500"/>
                                        <p:tgtEl>
                                          <p:spTgt spid="14"/>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15"/>
                                        </p:tgtEl>
                                        <p:attrNameLst>
                                          <p:attrName>style.visibility</p:attrName>
                                        </p:attrNameLst>
                                      </p:cBhvr>
                                      <p:to>
                                        <p:strVal val="visible"/>
                                      </p:to>
                                    </p:set>
                                    <p:animEffect transition="in" filter="fade">
                                      <p:cBhvr>
                                        <p:cTn id="36" dur="500"/>
                                        <p:tgtEl>
                                          <p:spTgt spid="15"/>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16"/>
                                        </p:tgtEl>
                                        <p:attrNameLst>
                                          <p:attrName>style.visibility</p:attrName>
                                        </p:attrNameLst>
                                      </p:cBhvr>
                                      <p:to>
                                        <p:strVal val="visible"/>
                                      </p:to>
                                    </p:set>
                                    <p:animEffect transition="in" filter="fade">
                                      <p:cBhvr>
                                        <p:cTn id="41" dur="500"/>
                                        <p:tgtEl>
                                          <p:spTgt spid="16"/>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17"/>
                                        </p:tgtEl>
                                        <p:attrNameLst>
                                          <p:attrName>style.visibility</p:attrName>
                                        </p:attrNameLst>
                                      </p:cBhvr>
                                      <p:to>
                                        <p:strVal val="visible"/>
                                      </p:to>
                                    </p:set>
                                    <p:animEffect transition="in" filter="fade">
                                      <p:cBhvr>
                                        <p:cTn id="44" dur="500"/>
                                        <p:tgtEl>
                                          <p:spTgt spid="17"/>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nodeType="clickEffect">
                                  <p:stCondLst>
                                    <p:cond delay="0"/>
                                  </p:stCondLst>
                                  <p:childTnLst>
                                    <p:set>
                                      <p:cBhvr>
                                        <p:cTn id="48" dur="1" fill="hold">
                                          <p:stCondLst>
                                            <p:cond delay="0"/>
                                          </p:stCondLst>
                                        </p:cTn>
                                        <p:tgtEl>
                                          <p:spTgt spid="19"/>
                                        </p:tgtEl>
                                        <p:attrNameLst>
                                          <p:attrName>style.visibility</p:attrName>
                                        </p:attrNameLst>
                                      </p:cBhvr>
                                      <p:to>
                                        <p:strVal val="visible"/>
                                      </p:to>
                                    </p:set>
                                    <p:animEffect transition="in" filter="fade">
                                      <p:cBhvr>
                                        <p:cTn id="49" dur="500"/>
                                        <p:tgtEl>
                                          <p:spTgt spid="19"/>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21"/>
                                        </p:tgtEl>
                                        <p:attrNameLst>
                                          <p:attrName>style.visibility</p:attrName>
                                        </p:attrNameLst>
                                      </p:cBhvr>
                                      <p:to>
                                        <p:strVal val="visible"/>
                                      </p:to>
                                    </p:set>
                                    <p:animEffect transition="in" filter="fade">
                                      <p:cBhvr>
                                        <p:cTn id="52" dur="500"/>
                                        <p:tgtEl>
                                          <p:spTgt spid="21"/>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22"/>
                                        </p:tgtEl>
                                        <p:attrNameLst>
                                          <p:attrName>style.visibility</p:attrName>
                                        </p:attrNameLst>
                                      </p:cBhvr>
                                      <p:to>
                                        <p:strVal val="visible"/>
                                      </p:to>
                                    </p:set>
                                    <p:animEffect transition="in" filter="fade">
                                      <p:cBhvr>
                                        <p:cTn id="55"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8" grpId="0"/>
      <p:bldP spid="9" grpId="0" animBg="1"/>
      <p:bldP spid="11" grpId="0"/>
      <p:bldP spid="13" grpId="0"/>
      <p:bldP spid="15" grpId="0"/>
      <p:bldP spid="17" grpId="0"/>
      <p:bldP spid="21" grpId="0"/>
      <p:bldP spid="2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hteck 5"/>
          <p:cNvSpPr/>
          <p:nvPr/>
        </p:nvSpPr>
        <p:spPr>
          <a:xfrm rot="5400000">
            <a:off x="2711660" y="-2733563"/>
            <a:ext cx="1434679" cy="6858000"/>
          </a:xfrm>
          <a:prstGeom prst="rect">
            <a:avLst/>
          </a:prstGeom>
          <a:solidFill>
            <a:srgbClr val="80B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le 1"/>
          <p:cNvSpPr>
            <a:spLocks noGrp="1"/>
          </p:cNvSpPr>
          <p:nvPr>
            <p:ph type="title"/>
          </p:nvPr>
        </p:nvSpPr>
        <p:spPr/>
        <p:txBody>
          <a:bodyPr>
            <a:normAutofit/>
          </a:bodyPr>
          <a:lstStyle/>
          <a:p>
            <a:r>
              <a:rPr lang="en-GB" sz="4000" dirty="0" smtClean="0">
                <a:solidFill>
                  <a:schemeClr val="bg1"/>
                </a:solidFill>
                <a:latin typeface="Arial" panose="020B0604020202020204" pitchFamily="34" charset="0"/>
                <a:cs typeface="Arial" panose="020B0604020202020204" pitchFamily="34" charset="0"/>
              </a:rPr>
              <a:t>Well Connected </a:t>
            </a:r>
            <a:endParaRPr lang="en-GB" sz="4000" dirty="0">
              <a:solidFill>
                <a:schemeClr val="bg1"/>
              </a:solidFill>
              <a:latin typeface="Arial" panose="020B0604020202020204" pitchFamily="34" charset="0"/>
              <a:cs typeface="Arial" panose="020B0604020202020204" pitchFamily="34" charset="0"/>
            </a:endParaRPr>
          </a:p>
        </p:txBody>
      </p:sp>
      <p:sp>
        <p:nvSpPr>
          <p:cNvPr id="12290" name="AutoShape 2" descr="Image result for project launch"/>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12" name="Ellipse 11">
            <a:hlinkClick r:id="rId3" action="ppaction://hlinksldjump"/>
          </p:cNvPr>
          <p:cNvSpPr/>
          <p:nvPr/>
        </p:nvSpPr>
        <p:spPr>
          <a:xfrm>
            <a:off x="10685328" y="5921009"/>
            <a:ext cx="727160" cy="727160"/>
          </a:xfrm>
          <a:prstGeom prst="ellipse">
            <a:avLst/>
          </a:prstGeom>
          <a:solidFill>
            <a:srgbClr val="80B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3" name="Grafik 12">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826214" y="5883663"/>
            <a:ext cx="445388" cy="698176"/>
          </a:xfrm>
          <a:prstGeom prst="rect">
            <a:avLst/>
          </a:prstGeom>
        </p:spPr>
      </p:pic>
      <p:pic>
        <p:nvPicPr>
          <p:cNvPr id="4" name="Picture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768408" y="114827"/>
            <a:ext cx="2334816" cy="2334816"/>
          </a:xfrm>
          <a:prstGeom prst="rect">
            <a:avLst/>
          </a:prstGeom>
        </p:spPr>
      </p:pic>
      <p:sp>
        <p:nvSpPr>
          <p:cNvPr id="3" name="TextBox 2"/>
          <p:cNvSpPr txBox="1"/>
          <p:nvPr/>
        </p:nvSpPr>
        <p:spPr>
          <a:xfrm>
            <a:off x="983432" y="1809926"/>
            <a:ext cx="8064896" cy="2954655"/>
          </a:xfrm>
          <a:prstGeom prst="rect">
            <a:avLst/>
          </a:prstGeom>
          <a:noFill/>
        </p:spPr>
        <p:txBody>
          <a:bodyPr wrap="square" rtlCol="0">
            <a:spAutoFit/>
          </a:bodyPr>
          <a:lstStyle/>
          <a:p>
            <a:pPr marL="285750" indent="-285750">
              <a:buFont typeface="Arial" panose="020B0604020202020204" pitchFamily="34" charset="0"/>
              <a:buChar char="•"/>
            </a:pPr>
            <a:r>
              <a:rPr lang="en-GB" altLang="en-US" sz="2400" b="1" dirty="0" smtClean="0"/>
              <a:t>We are a group of young people from St Cecilia’s College and St Joseph’s Boys School all aged form 11- 16</a:t>
            </a:r>
          </a:p>
          <a:p>
            <a:endParaRPr lang="en-GB" altLang="en-US" sz="2400" b="1" dirty="0" smtClean="0"/>
          </a:p>
          <a:p>
            <a:pPr marL="285750" indent="-285750">
              <a:buFont typeface="Arial" panose="020B0604020202020204" pitchFamily="34" charset="0"/>
              <a:buChar char="•"/>
            </a:pPr>
            <a:r>
              <a:rPr lang="en-GB" altLang="en-US" sz="2400" b="1" dirty="0" smtClean="0"/>
              <a:t>Why we joined the group ?</a:t>
            </a:r>
          </a:p>
          <a:p>
            <a:endParaRPr lang="en-GB" altLang="en-US" sz="2400" b="1" dirty="0" smtClean="0"/>
          </a:p>
          <a:p>
            <a:pPr marL="285750" indent="-285750">
              <a:buFont typeface="Arial" panose="020B0604020202020204" pitchFamily="34" charset="0"/>
              <a:buChar char="•"/>
            </a:pPr>
            <a:r>
              <a:rPr lang="en-GB" altLang="en-US" sz="2400" b="1" dirty="0" smtClean="0"/>
              <a:t>Why we think Well Connected is important to have in our schools?</a:t>
            </a:r>
          </a:p>
          <a:p>
            <a:pPr marL="285750" indent="-285750">
              <a:buFont typeface="Arial" panose="020B0604020202020204" pitchFamily="34" charset="0"/>
              <a:buChar char="•"/>
            </a:pPr>
            <a:endParaRPr lang="en-GB" altLang="en-US" dirty="0"/>
          </a:p>
        </p:txBody>
      </p:sp>
      <p:pic>
        <p:nvPicPr>
          <p:cNvPr id="10" name="Picture 10" descr="st-josephs-derry"/>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456219" y="4032376"/>
            <a:ext cx="1356936" cy="9367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il_fi" descr="http://www.whatsonderrylondonderry.com/WhatsOnDerryLondonderry/BizFormFiles/2StCecilias_Logo_FinalGold.jpg"/>
          <p:cNvPicPr>
            <a:picLocks noChangeAspect="1" noChangeArrowheads="1"/>
          </p:cNvPicPr>
          <p:nvPr/>
        </p:nvPicPr>
        <p:blipFill>
          <a:blip r:embed="rId7" r:link="rId8">
            <a:extLst>
              <a:ext uri="{28A0092B-C50C-407E-A947-70E740481C1C}">
                <a14:useLocalDpi xmlns:a14="http://schemas.microsoft.com/office/drawing/2010/main" val="0"/>
              </a:ext>
            </a:extLst>
          </a:blip>
          <a:srcRect l="14200" t="-150" r="14758"/>
          <a:stretch>
            <a:fillRect/>
          </a:stretch>
        </p:blipFill>
        <p:spPr bwMode="auto">
          <a:xfrm>
            <a:off x="10456219" y="2604984"/>
            <a:ext cx="1185377" cy="9369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13" descr="C:\Users\user\AppData\Local\Microsoft\Windows\INetCache\Content.Outlook\LYKR2720\BBHF Long.JPG"/>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263352" y="5883663"/>
            <a:ext cx="1721023" cy="846815"/>
          </a:xfrm>
          <a:prstGeom prst="rect">
            <a:avLst/>
          </a:prstGeom>
          <a:noFill/>
          <a:ln>
            <a:noFill/>
          </a:ln>
        </p:spPr>
      </p:pic>
      <p:pic>
        <p:nvPicPr>
          <p:cNvPr id="15" name="Picture 14" descr="C:\Users\user\Downloads\digital-white-background.png"/>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7904632" y="5661248"/>
            <a:ext cx="2078070" cy="920591"/>
          </a:xfrm>
          <a:prstGeom prst="rect">
            <a:avLst/>
          </a:prstGeom>
          <a:noFill/>
          <a:ln>
            <a:noFill/>
          </a:ln>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788378" y="4883820"/>
            <a:ext cx="2007451" cy="1677420"/>
          </a:xfrm>
          <a:prstGeom prst="rect">
            <a:avLst/>
          </a:prstGeom>
        </p:spPr>
      </p:pic>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endParaRPr lang="en-GB" b="1" dirty="0"/>
          </a:p>
          <a:p>
            <a:endParaRPr lang="en-GB" dirty="0"/>
          </a:p>
          <a:p>
            <a:endParaRPr lang="en-GB" dirty="0"/>
          </a:p>
          <a:p>
            <a:endParaRPr lang="en-GB" dirty="0"/>
          </a:p>
        </p:txBody>
      </p:sp>
      <p:sp>
        <p:nvSpPr>
          <p:cNvPr id="5" name="Rechteck 4"/>
          <p:cNvSpPr/>
          <p:nvPr/>
        </p:nvSpPr>
        <p:spPr>
          <a:xfrm rot="5400000">
            <a:off x="3554797" y="-3576698"/>
            <a:ext cx="1434679" cy="8544274"/>
          </a:xfrm>
          <a:prstGeom prst="rect">
            <a:avLst/>
          </a:prstGeom>
          <a:solidFill>
            <a:srgbClr val="80B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le 1"/>
          <p:cNvSpPr>
            <a:spLocks noGrp="1"/>
          </p:cNvSpPr>
          <p:nvPr>
            <p:ph type="title"/>
          </p:nvPr>
        </p:nvSpPr>
        <p:spPr>
          <a:xfrm>
            <a:off x="-20117" y="107198"/>
            <a:ext cx="10515600" cy="1325563"/>
          </a:xfrm>
        </p:spPr>
        <p:txBody>
          <a:bodyPr>
            <a:normAutofit/>
          </a:bodyPr>
          <a:lstStyle/>
          <a:p>
            <a:r>
              <a:rPr lang="en-GB" sz="3600" dirty="0" smtClean="0">
                <a:solidFill>
                  <a:schemeClr val="bg1"/>
                </a:solidFill>
                <a:latin typeface="Arial" panose="020B0604020202020204" pitchFamily="34" charset="0"/>
                <a:cs typeface="Arial" panose="020B0604020202020204" pitchFamily="34" charset="0"/>
              </a:rPr>
              <a:t>Well Connected</a:t>
            </a:r>
            <a:br>
              <a:rPr lang="en-GB" sz="3600" dirty="0" smtClean="0">
                <a:solidFill>
                  <a:schemeClr val="bg1"/>
                </a:solidFill>
                <a:latin typeface="Arial" panose="020B0604020202020204" pitchFamily="34" charset="0"/>
                <a:cs typeface="Arial" panose="020B0604020202020204" pitchFamily="34" charset="0"/>
              </a:rPr>
            </a:br>
            <a:r>
              <a:rPr lang="en-GB" sz="2800" i="1" dirty="0" smtClean="0">
                <a:solidFill>
                  <a:schemeClr val="bg1"/>
                </a:solidFill>
                <a:latin typeface="Arial" panose="020B0604020202020204" pitchFamily="34" charset="0"/>
                <a:cs typeface="Arial" panose="020B0604020202020204" pitchFamily="34" charset="0"/>
              </a:rPr>
              <a:t>School health &amp; Wellbeing Ambassadors</a:t>
            </a:r>
            <a:endParaRPr lang="en-GB" sz="2800" dirty="0">
              <a:solidFill>
                <a:schemeClr val="bg1"/>
              </a:solidFill>
              <a:latin typeface="Arial" panose="020B0604020202020204" pitchFamily="34" charset="0"/>
              <a:cs typeface="Arial" panose="020B0604020202020204" pitchFamily="34" charset="0"/>
            </a:endParaRPr>
          </a:p>
        </p:txBody>
      </p:sp>
      <p:sp>
        <p:nvSpPr>
          <p:cNvPr id="11" name="Ellipse 10">
            <a:hlinkClick r:id="rId3" action="ppaction://hlinksldjump"/>
          </p:cNvPr>
          <p:cNvSpPr/>
          <p:nvPr/>
        </p:nvSpPr>
        <p:spPr>
          <a:xfrm>
            <a:off x="10685328" y="5921009"/>
            <a:ext cx="727160" cy="727160"/>
          </a:xfrm>
          <a:prstGeom prst="ellipse">
            <a:avLst/>
          </a:prstGeom>
          <a:solidFill>
            <a:srgbClr val="80B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2" name="Grafik 11">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826214" y="5883663"/>
            <a:ext cx="445388" cy="698176"/>
          </a:xfrm>
          <a:prstGeom prst="rect">
            <a:avLst/>
          </a:prstGeom>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840416" y="114827"/>
            <a:ext cx="2262808" cy="2262808"/>
          </a:xfrm>
          <a:prstGeom prst="rect">
            <a:avLst/>
          </a:prstGeom>
        </p:spPr>
      </p:pic>
      <p:sp>
        <p:nvSpPr>
          <p:cNvPr id="6" name="TextBox 5"/>
          <p:cNvSpPr txBox="1"/>
          <p:nvPr/>
        </p:nvSpPr>
        <p:spPr>
          <a:xfrm>
            <a:off x="838200" y="1698943"/>
            <a:ext cx="4812432" cy="1631216"/>
          </a:xfrm>
          <a:prstGeom prst="rect">
            <a:avLst/>
          </a:prstGeom>
          <a:noFill/>
        </p:spPr>
        <p:txBody>
          <a:bodyPr wrap="square" rtlCol="0">
            <a:spAutoFit/>
          </a:bodyPr>
          <a:lstStyle/>
          <a:p>
            <a:pPr marL="342900" indent="-342900">
              <a:buFont typeface="Arial" panose="020B0604020202020204" pitchFamily="34" charset="0"/>
              <a:buChar char="•"/>
            </a:pPr>
            <a:endParaRPr lang="en-GB" sz="2800" dirty="0" smtClean="0">
              <a:solidFill>
                <a:srgbClr val="5AA848"/>
              </a:solidFill>
            </a:endParaRPr>
          </a:p>
          <a:p>
            <a:endParaRPr lang="en-GB" dirty="0"/>
          </a:p>
          <a:p>
            <a:endParaRPr lang="en-GB" dirty="0" smtClean="0"/>
          </a:p>
          <a:p>
            <a:endParaRPr lang="en-GB" dirty="0"/>
          </a:p>
          <a:p>
            <a:endParaRPr lang="en-GB" dirty="0" smtClean="0"/>
          </a:p>
        </p:txBody>
      </p:sp>
      <p:pic>
        <p:nvPicPr>
          <p:cNvPr id="13" name="Picture 12" descr="C:\Users\user\AppData\Local\Microsoft\Windows\INetCache\Content.Outlook\LYKR2720\BBHF Long.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35360" y="5861072"/>
            <a:ext cx="2104250" cy="782107"/>
          </a:xfrm>
          <a:prstGeom prst="rect">
            <a:avLst/>
          </a:prstGeom>
          <a:noFill/>
          <a:ln>
            <a:noFill/>
          </a:ln>
        </p:spPr>
      </p:pic>
      <p:pic>
        <p:nvPicPr>
          <p:cNvPr id="14" name="Picture 13" descr="C:\Users\user\Downloads\digital-white-background.png"/>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942450" y="5553682"/>
            <a:ext cx="2505478" cy="1104386"/>
          </a:xfrm>
          <a:prstGeom prst="rect">
            <a:avLst/>
          </a:prstGeom>
          <a:noFill/>
          <a:ln>
            <a:noFill/>
          </a:ln>
        </p:spPr>
      </p:pic>
      <p:sp>
        <p:nvSpPr>
          <p:cNvPr id="10" name="TextBox 9"/>
          <p:cNvSpPr txBox="1"/>
          <p:nvPr/>
        </p:nvSpPr>
        <p:spPr>
          <a:xfrm>
            <a:off x="551384" y="1698943"/>
            <a:ext cx="8424936" cy="3539430"/>
          </a:xfrm>
          <a:prstGeom prst="rect">
            <a:avLst/>
          </a:prstGeom>
          <a:noFill/>
        </p:spPr>
        <p:txBody>
          <a:bodyPr wrap="square" rtlCol="0">
            <a:spAutoFit/>
          </a:bodyPr>
          <a:lstStyle/>
          <a:p>
            <a:r>
              <a:rPr lang="en-GB" sz="4400" b="1" dirty="0" smtClean="0">
                <a:solidFill>
                  <a:srgbClr val="FF0066"/>
                </a:solidFill>
              </a:rPr>
              <a:t>Peer Led Decision Making </a:t>
            </a:r>
          </a:p>
          <a:p>
            <a:endParaRPr lang="en-GB" sz="3600" dirty="0">
              <a:solidFill>
                <a:srgbClr val="FF0066"/>
              </a:solidFill>
            </a:endParaRPr>
          </a:p>
          <a:p>
            <a:pPr marL="285750" indent="-285750">
              <a:buFont typeface="Arial" panose="020B0604020202020204" pitchFamily="34" charset="0"/>
              <a:buChar char="•"/>
            </a:pPr>
            <a:r>
              <a:rPr lang="en-GB" sz="3600" dirty="0" smtClean="0">
                <a:solidFill>
                  <a:srgbClr val="FF0066"/>
                </a:solidFill>
              </a:rPr>
              <a:t>Adults can get boring after a while ……. </a:t>
            </a:r>
          </a:p>
          <a:p>
            <a:pPr marL="285750" indent="-285750">
              <a:buFont typeface="Arial" panose="020B0604020202020204" pitchFamily="34" charset="0"/>
              <a:buChar char="•"/>
            </a:pPr>
            <a:r>
              <a:rPr lang="en-GB" sz="3600" dirty="0" smtClean="0">
                <a:solidFill>
                  <a:srgbClr val="FF0066"/>
                </a:solidFill>
              </a:rPr>
              <a:t>Our Future </a:t>
            </a:r>
          </a:p>
          <a:p>
            <a:pPr marL="285750" indent="-285750">
              <a:buFont typeface="Arial" panose="020B0604020202020204" pitchFamily="34" charset="0"/>
              <a:buChar char="•"/>
            </a:pPr>
            <a:r>
              <a:rPr lang="en-GB" sz="3600" dirty="0" smtClean="0">
                <a:solidFill>
                  <a:srgbClr val="FF0066"/>
                </a:solidFill>
              </a:rPr>
              <a:t>Our Voice </a:t>
            </a:r>
          </a:p>
          <a:p>
            <a:pPr marL="285750" indent="-285750">
              <a:buFont typeface="Arial" panose="020B0604020202020204" pitchFamily="34" charset="0"/>
              <a:buChar char="•"/>
            </a:pPr>
            <a:r>
              <a:rPr lang="en-GB" sz="3600" dirty="0" smtClean="0">
                <a:solidFill>
                  <a:srgbClr val="FF0066"/>
                </a:solidFill>
              </a:rPr>
              <a:t>Young people listen to young people </a:t>
            </a:r>
            <a:endParaRPr lang="en-GB" sz="3600" dirty="0">
              <a:solidFill>
                <a:srgbClr val="FF0066"/>
              </a:solidFill>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1424" y="2060848"/>
            <a:ext cx="7467600" cy="4873752"/>
          </a:xfrm>
        </p:spPr>
        <p:txBody>
          <a:bodyPr>
            <a:normAutofit/>
          </a:bodyPr>
          <a:lstStyle/>
          <a:p>
            <a:pPr>
              <a:buNone/>
            </a:pPr>
            <a:r>
              <a:rPr lang="en-GB" dirty="0"/>
              <a:t>   </a:t>
            </a:r>
          </a:p>
        </p:txBody>
      </p:sp>
      <p:sp>
        <p:nvSpPr>
          <p:cNvPr id="4" name="Rechteck 3"/>
          <p:cNvSpPr/>
          <p:nvPr/>
        </p:nvSpPr>
        <p:spPr>
          <a:xfrm rot="5400000">
            <a:off x="4058853" y="-4080751"/>
            <a:ext cx="1434679" cy="9552386"/>
          </a:xfrm>
          <a:prstGeom prst="rect">
            <a:avLst/>
          </a:prstGeom>
          <a:solidFill>
            <a:srgbClr val="80B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le 1"/>
          <p:cNvSpPr>
            <a:spLocks noGrp="1"/>
          </p:cNvSpPr>
          <p:nvPr>
            <p:ph type="title"/>
          </p:nvPr>
        </p:nvSpPr>
        <p:spPr>
          <a:xfrm>
            <a:off x="191344" y="87216"/>
            <a:ext cx="10515600" cy="1325563"/>
          </a:xfrm>
        </p:spPr>
        <p:txBody>
          <a:bodyPr>
            <a:normAutofit/>
          </a:bodyPr>
          <a:lstStyle/>
          <a:p>
            <a:r>
              <a:rPr lang="en-GB" sz="4000" dirty="0" smtClean="0">
                <a:solidFill>
                  <a:schemeClr val="bg1"/>
                </a:solidFill>
                <a:latin typeface="Arial" panose="020B0604020202020204" pitchFamily="34" charset="0"/>
                <a:cs typeface="Arial" panose="020B0604020202020204" pitchFamily="34" charset="0"/>
              </a:rPr>
              <a:t> Well Connected &amp; Decision Making </a:t>
            </a:r>
            <a:endParaRPr lang="en-GB" sz="4000" dirty="0">
              <a:solidFill>
                <a:schemeClr val="bg1"/>
              </a:solidFill>
              <a:latin typeface="Arial" panose="020B0604020202020204" pitchFamily="34" charset="0"/>
              <a:cs typeface="Arial" panose="020B0604020202020204" pitchFamily="34" charset="0"/>
            </a:endParaRPr>
          </a:p>
        </p:txBody>
      </p:sp>
      <p:sp>
        <p:nvSpPr>
          <p:cNvPr id="9" name="Ellipse 8">
            <a:hlinkClick r:id="rId3" action="ppaction://hlinksldjump"/>
          </p:cNvPr>
          <p:cNvSpPr/>
          <p:nvPr/>
        </p:nvSpPr>
        <p:spPr>
          <a:xfrm>
            <a:off x="10706944" y="5921009"/>
            <a:ext cx="705544" cy="727160"/>
          </a:xfrm>
          <a:prstGeom prst="ellipse">
            <a:avLst/>
          </a:prstGeom>
          <a:solidFill>
            <a:srgbClr val="80B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0" name="Grafik 9">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826214" y="5883663"/>
            <a:ext cx="445388" cy="698176"/>
          </a:xfrm>
          <a:prstGeom prst="rect">
            <a:avLst/>
          </a:prstGeom>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840416" y="114827"/>
            <a:ext cx="2262808" cy="2262808"/>
          </a:xfrm>
          <a:prstGeom prst="rect">
            <a:avLst/>
          </a:prstGeom>
        </p:spPr>
      </p:pic>
      <p:sp>
        <p:nvSpPr>
          <p:cNvPr id="5" name="TextBox 4"/>
          <p:cNvSpPr txBox="1"/>
          <p:nvPr/>
        </p:nvSpPr>
        <p:spPr>
          <a:xfrm>
            <a:off x="935786" y="1780524"/>
            <a:ext cx="6857407" cy="4031873"/>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en-GB" sz="3200" dirty="0" smtClean="0"/>
              <a:t>        Young persons issues </a:t>
            </a:r>
          </a:p>
          <a:p>
            <a:endParaRPr lang="en-GB" sz="3200" dirty="0"/>
          </a:p>
          <a:p>
            <a:r>
              <a:rPr lang="en-GB" sz="3200" dirty="0" smtClean="0"/>
              <a:t>        Aware of what is needed </a:t>
            </a:r>
          </a:p>
          <a:p>
            <a:endParaRPr lang="en-GB" sz="3200" dirty="0"/>
          </a:p>
          <a:p>
            <a:r>
              <a:rPr lang="en-GB" sz="3200" dirty="0" smtClean="0"/>
              <a:t>        OUR school </a:t>
            </a:r>
          </a:p>
          <a:p>
            <a:endParaRPr lang="en-GB" sz="3200" dirty="0"/>
          </a:p>
          <a:p>
            <a:r>
              <a:rPr lang="en-GB" sz="3200" dirty="0" smtClean="0"/>
              <a:t>        Why it’s good for us to be invited       </a:t>
            </a:r>
          </a:p>
          <a:p>
            <a:r>
              <a:rPr lang="en-GB" sz="3200" dirty="0" smtClean="0"/>
              <a:t>        </a:t>
            </a:r>
            <a:endParaRPr lang="en-GB" dirty="0"/>
          </a:p>
        </p:txBody>
      </p:sp>
      <p:sp>
        <p:nvSpPr>
          <p:cNvPr id="12" name="Ellipse 8">
            <a:hlinkClick r:id="rId3" action="ppaction://hlinksldjump"/>
          </p:cNvPr>
          <p:cNvSpPr/>
          <p:nvPr/>
        </p:nvSpPr>
        <p:spPr>
          <a:xfrm>
            <a:off x="950627" y="1780522"/>
            <a:ext cx="705544" cy="727160"/>
          </a:xfrm>
          <a:prstGeom prst="ellipse">
            <a:avLst/>
          </a:prstGeom>
          <a:solidFill>
            <a:srgbClr val="80B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3" name="Grafik 9">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80705" y="1778814"/>
            <a:ext cx="445388" cy="698176"/>
          </a:xfrm>
          <a:prstGeom prst="rect">
            <a:avLst/>
          </a:prstGeom>
        </p:spPr>
      </p:pic>
      <p:sp>
        <p:nvSpPr>
          <p:cNvPr id="15" name="Ellipse 8">
            <a:hlinkClick r:id="rId3" action="ppaction://hlinksldjump"/>
          </p:cNvPr>
          <p:cNvSpPr/>
          <p:nvPr/>
        </p:nvSpPr>
        <p:spPr>
          <a:xfrm>
            <a:off x="950627" y="2754936"/>
            <a:ext cx="705544" cy="727160"/>
          </a:xfrm>
          <a:prstGeom prst="ellipse">
            <a:avLst/>
          </a:prstGeom>
          <a:solidFill>
            <a:srgbClr val="80B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6" name="Grafik 9">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80705" y="2740987"/>
            <a:ext cx="445388" cy="698176"/>
          </a:xfrm>
          <a:prstGeom prst="rect">
            <a:avLst/>
          </a:prstGeom>
        </p:spPr>
      </p:pic>
      <p:sp>
        <p:nvSpPr>
          <p:cNvPr id="17" name="Ellipse 8">
            <a:hlinkClick r:id="rId3" action="ppaction://hlinksldjump"/>
          </p:cNvPr>
          <p:cNvSpPr/>
          <p:nvPr/>
        </p:nvSpPr>
        <p:spPr>
          <a:xfrm>
            <a:off x="950627" y="3755251"/>
            <a:ext cx="705544" cy="727160"/>
          </a:xfrm>
          <a:prstGeom prst="ellipse">
            <a:avLst/>
          </a:prstGeom>
          <a:solidFill>
            <a:srgbClr val="80B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8" name="Grafik 9">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80705" y="3716284"/>
            <a:ext cx="445388" cy="698176"/>
          </a:xfrm>
          <a:prstGeom prst="rect">
            <a:avLst/>
          </a:prstGeom>
        </p:spPr>
      </p:pic>
      <p:sp>
        <p:nvSpPr>
          <p:cNvPr id="19" name="Ellipse 8">
            <a:hlinkClick r:id="rId3" action="ppaction://hlinksldjump"/>
          </p:cNvPr>
          <p:cNvSpPr/>
          <p:nvPr/>
        </p:nvSpPr>
        <p:spPr>
          <a:xfrm>
            <a:off x="935786" y="5203890"/>
            <a:ext cx="705544" cy="727160"/>
          </a:xfrm>
          <a:prstGeom prst="ellipse">
            <a:avLst/>
          </a:prstGeom>
          <a:solidFill>
            <a:srgbClr val="80B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20" name="Grafik 9">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58532" y="5170024"/>
            <a:ext cx="445388" cy="698176"/>
          </a:xfrm>
          <a:prstGeom prst="rect">
            <a:avLst/>
          </a:prstGeom>
        </p:spPr>
      </p:pic>
      <p:pic>
        <p:nvPicPr>
          <p:cNvPr id="23" name="Picture 22" descr="C:\Users\user\AppData\Local\Microsoft\Windows\INetCache\Content.Outlook\LYKR2720\BBHF Long.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138544" y="5921009"/>
            <a:ext cx="2111319" cy="720251"/>
          </a:xfrm>
          <a:prstGeom prst="rect">
            <a:avLst/>
          </a:prstGeom>
          <a:noFill/>
          <a:ln>
            <a:noFill/>
          </a:ln>
        </p:spPr>
      </p:pic>
      <p:pic>
        <p:nvPicPr>
          <p:cNvPr id="21" name="Picture 20" descr="C:\Users\user\Downloads\digital-white-background.png"/>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182965" y="4873208"/>
            <a:ext cx="2066898" cy="994992"/>
          </a:xfrm>
          <a:prstGeom prst="rect">
            <a:avLst/>
          </a:prstGeom>
          <a:noFill/>
          <a:ln>
            <a:noFill/>
          </a:ln>
        </p:spPr>
      </p:pic>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rot="5400000">
            <a:off x="4058853" y="-4080751"/>
            <a:ext cx="1434679" cy="9552386"/>
          </a:xfrm>
          <a:prstGeom prst="rect">
            <a:avLst/>
          </a:prstGeom>
          <a:solidFill>
            <a:srgbClr val="80B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5" name="TextBox 4"/>
          <p:cNvSpPr txBox="1"/>
          <p:nvPr/>
        </p:nvSpPr>
        <p:spPr>
          <a:xfrm>
            <a:off x="275837" y="113644"/>
            <a:ext cx="8496944" cy="1323439"/>
          </a:xfrm>
          <a:prstGeom prst="rect">
            <a:avLst/>
          </a:prstGeom>
          <a:noFill/>
        </p:spPr>
        <p:txBody>
          <a:bodyPr wrap="square" rtlCol="0">
            <a:spAutoFit/>
          </a:bodyPr>
          <a:lstStyle/>
          <a:p>
            <a:r>
              <a:rPr lang="en-GB" sz="4000" dirty="0" smtClean="0">
                <a:solidFill>
                  <a:schemeClr val="bg1"/>
                </a:solidFill>
                <a:latin typeface="Arial" panose="020B0604020202020204" pitchFamily="34" charset="0"/>
                <a:cs typeface="Arial" panose="020B0604020202020204" pitchFamily="34" charset="0"/>
              </a:rPr>
              <a:t> Young people role  in school &amp; Community in decision making</a:t>
            </a:r>
            <a:endParaRPr lang="en-GB" sz="4000" dirty="0">
              <a:solidFill>
                <a:schemeClr val="bg1"/>
              </a:solidFill>
              <a:latin typeface="Arial" panose="020B0604020202020204" pitchFamily="34" charset="0"/>
              <a:cs typeface="Arial" panose="020B0604020202020204" pitchFamily="34"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840416" y="114827"/>
            <a:ext cx="2262808" cy="2262808"/>
          </a:xfrm>
          <a:prstGeom prst="rect">
            <a:avLst/>
          </a:prstGeom>
        </p:spPr>
      </p:pic>
      <p:sp>
        <p:nvSpPr>
          <p:cNvPr id="8" name="Ellipse 8">
            <a:hlinkClick r:id="rId4" action="ppaction://hlinksldjump"/>
          </p:cNvPr>
          <p:cNvSpPr/>
          <p:nvPr/>
        </p:nvSpPr>
        <p:spPr>
          <a:xfrm>
            <a:off x="10366819" y="5500970"/>
            <a:ext cx="727160" cy="727160"/>
          </a:xfrm>
          <a:prstGeom prst="ellipse">
            <a:avLst/>
          </a:prstGeom>
          <a:solidFill>
            <a:srgbClr val="80B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9" name="Grafik 9">
            <a:hlinkClick r:id="rId4" action="ppaction://hlinksldjump"/>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526432" y="5500970"/>
            <a:ext cx="445388" cy="698176"/>
          </a:xfrm>
          <a:prstGeom prst="rect">
            <a:avLst/>
          </a:prstGeom>
        </p:spPr>
      </p:pic>
      <p:sp>
        <p:nvSpPr>
          <p:cNvPr id="10" name="Ellipse 8"/>
          <p:cNvSpPr/>
          <p:nvPr/>
        </p:nvSpPr>
        <p:spPr>
          <a:xfrm>
            <a:off x="4790993" y="3213300"/>
            <a:ext cx="1770280" cy="1770280"/>
          </a:xfrm>
          <a:prstGeom prst="ellipse">
            <a:avLst/>
          </a:prstGeom>
          <a:solidFill>
            <a:srgbClr val="80B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Box 1"/>
          <p:cNvSpPr txBox="1"/>
          <p:nvPr/>
        </p:nvSpPr>
        <p:spPr>
          <a:xfrm>
            <a:off x="4982677" y="3651386"/>
            <a:ext cx="1234041" cy="923330"/>
          </a:xfrm>
          <a:prstGeom prst="rect">
            <a:avLst/>
          </a:prstGeom>
          <a:noFill/>
        </p:spPr>
        <p:txBody>
          <a:bodyPr wrap="square" rtlCol="0">
            <a:spAutoFit/>
          </a:bodyPr>
          <a:lstStyle/>
          <a:p>
            <a:pPr algn="ctr"/>
            <a:r>
              <a:rPr lang="en-GB" b="1" dirty="0" smtClean="0">
                <a:solidFill>
                  <a:schemeClr val="bg1"/>
                </a:solidFill>
              </a:rPr>
              <a:t>Well Connected </a:t>
            </a:r>
          </a:p>
          <a:p>
            <a:pPr algn="ctr"/>
            <a:r>
              <a:rPr lang="en-GB" b="1" dirty="0" smtClean="0">
                <a:solidFill>
                  <a:schemeClr val="bg1"/>
                </a:solidFill>
              </a:rPr>
              <a:t>Plans </a:t>
            </a:r>
            <a:endParaRPr lang="en-GB" b="1" dirty="0">
              <a:solidFill>
                <a:schemeClr val="bg1"/>
              </a:solidFill>
            </a:endParaRPr>
          </a:p>
        </p:txBody>
      </p:sp>
      <p:pic>
        <p:nvPicPr>
          <p:cNvPr id="12" name="Grafik 9">
            <a:hlinkClick r:id="rId6" action="ppaction://hlinksldjump"/>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rot="6797954">
            <a:off x="6310914" y="4042563"/>
            <a:ext cx="1409524" cy="2209524"/>
          </a:xfrm>
          <a:prstGeom prst="rect">
            <a:avLst/>
          </a:prstGeom>
        </p:spPr>
      </p:pic>
      <p:pic>
        <p:nvPicPr>
          <p:cNvPr id="13" name="Grafik 9">
            <a:hlinkClick r:id="rId6" action="ppaction://hlinksldjump"/>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rot="11792892">
            <a:off x="4117561" y="4533059"/>
            <a:ext cx="1409524" cy="2209524"/>
          </a:xfrm>
          <a:prstGeom prst="rect">
            <a:avLst/>
          </a:prstGeom>
        </p:spPr>
      </p:pic>
      <p:pic>
        <p:nvPicPr>
          <p:cNvPr id="14" name="Grafik 9">
            <a:hlinkClick r:id="rId6" action="ppaction://hlinksldjump"/>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rot="17777371">
            <a:off x="3486173" y="2108538"/>
            <a:ext cx="1409524" cy="2209524"/>
          </a:xfrm>
          <a:prstGeom prst="rect">
            <a:avLst/>
          </a:prstGeom>
        </p:spPr>
      </p:pic>
      <p:pic>
        <p:nvPicPr>
          <p:cNvPr id="17" name="Grafik 11">
            <a:hlinkClick r:id="rId8" action="ppaction://hlinksldjump"/>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rot="3794675">
            <a:off x="6664561" y="1925392"/>
            <a:ext cx="1439701" cy="2604016"/>
          </a:xfrm>
          <a:prstGeom prst="rect">
            <a:avLst/>
          </a:prstGeom>
        </p:spPr>
      </p:pic>
      <p:sp>
        <p:nvSpPr>
          <p:cNvPr id="7" name="TextBox 6"/>
          <p:cNvSpPr txBox="1"/>
          <p:nvPr/>
        </p:nvSpPr>
        <p:spPr>
          <a:xfrm>
            <a:off x="8024068" y="3060238"/>
            <a:ext cx="2088232" cy="400110"/>
          </a:xfrm>
          <a:prstGeom prst="rect">
            <a:avLst/>
          </a:prstGeom>
          <a:noFill/>
        </p:spPr>
        <p:txBody>
          <a:bodyPr wrap="square" rtlCol="0">
            <a:spAutoFit/>
          </a:bodyPr>
          <a:lstStyle/>
          <a:p>
            <a:r>
              <a:rPr lang="en-GB" sz="2000" b="1" dirty="0" smtClean="0">
                <a:solidFill>
                  <a:srgbClr val="00B050"/>
                </a:solidFill>
              </a:rPr>
              <a:t>Training</a:t>
            </a:r>
            <a:r>
              <a:rPr lang="en-GB" b="1" dirty="0" smtClean="0">
                <a:solidFill>
                  <a:srgbClr val="00B050"/>
                </a:solidFill>
              </a:rPr>
              <a:t> </a:t>
            </a:r>
            <a:endParaRPr lang="en-GB" b="1" dirty="0">
              <a:solidFill>
                <a:srgbClr val="00B050"/>
              </a:solidFill>
            </a:endParaRPr>
          </a:p>
        </p:txBody>
      </p:sp>
      <p:sp>
        <p:nvSpPr>
          <p:cNvPr id="19" name="TextBox 18"/>
          <p:cNvSpPr txBox="1"/>
          <p:nvPr/>
        </p:nvSpPr>
        <p:spPr>
          <a:xfrm>
            <a:off x="7925004" y="5283878"/>
            <a:ext cx="1915412" cy="707886"/>
          </a:xfrm>
          <a:prstGeom prst="rect">
            <a:avLst/>
          </a:prstGeom>
          <a:noFill/>
        </p:spPr>
        <p:txBody>
          <a:bodyPr wrap="square" rtlCol="0">
            <a:spAutoFit/>
          </a:bodyPr>
          <a:lstStyle/>
          <a:p>
            <a:r>
              <a:rPr lang="en-GB" sz="2000" b="1" dirty="0" smtClean="0">
                <a:solidFill>
                  <a:srgbClr val="5AA848"/>
                </a:solidFill>
              </a:rPr>
              <a:t>Create positive changes </a:t>
            </a:r>
            <a:endParaRPr lang="en-GB" sz="2000" b="1" dirty="0">
              <a:solidFill>
                <a:srgbClr val="5AA848"/>
              </a:solidFill>
            </a:endParaRPr>
          </a:p>
        </p:txBody>
      </p:sp>
      <p:sp>
        <p:nvSpPr>
          <p:cNvPr id="20" name="TextBox 19"/>
          <p:cNvSpPr txBox="1"/>
          <p:nvPr/>
        </p:nvSpPr>
        <p:spPr>
          <a:xfrm>
            <a:off x="3068676" y="5820669"/>
            <a:ext cx="2016224" cy="400110"/>
          </a:xfrm>
          <a:prstGeom prst="rect">
            <a:avLst/>
          </a:prstGeom>
          <a:noFill/>
        </p:spPr>
        <p:txBody>
          <a:bodyPr wrap="square" rtlCol="0">
            <a:spAutoFit/>
          </a:bodyPr>
          <a:lstStyle/>
          <a:p>
            <a:r>
              <a:rPr lang="en-GB" sz="2000" b="1" dirty="0" smtClean="0">
                <a:solidFill>
                  <a:srgbClr val="5AA848"/>
                </a:solidFill>
              </a:rPr>
              <a:t>Peer Led </a:t>
            </a:r>
            <a:endParaRPr lang="en-GB" sz="2000" b="1" dirty="0">
              <a:solidFill>
                <a:srgbClr val="5AA848"/>
              </a:solidFill>
            </a:endParaRPr>
          </a:p>
        </p:txBody>
      </p:sp>
      <p:sp>
        <p:nvSpPr>
          <p:cNvPr id="21" name="TextBox 20"/>
          <p:cNvSpPr txBox="1"/>
          <p:nvPr/>
        </p:nvSpPr>
        <p:spPr>
          <a:xfrm>
            <a:off x="1444591" y="5257410"/>
            <a:ext cx="3079718" cy="400110"/>
          </a:xfrm>
          <a:prstGeom prst="rect">
            <a:avLst/>
          </a:prstGeom>
          <a:noFill/>
        </p:spPr>
        <p:txBody>
          <a:bodyPr wrap="square" rtlCol="0">
            <a:spAutoFit/>
          </a:bodyPr>
          <a:lstStyle/>
          <a:p>
            <a:r>
              <a:rPr lang="en-GB" sz="2000" b="1" dirty="0" smtClean="0">
                <a:solidFill>
                  <a:srgbClr val="5AA848"/>
                </a:solidFill>
              </a:rPr>
              <a:t> </a:t>
            </a:r>
            <a:endParaRPr lang="en-GB" sz="2000" b="1" dirty="0">
              <a:solidFill>
                <a:srgbClr val="5AA848"/>
              </a:solidFill>
            </a:endParaRPr>
          </a:p>
        </p:txBody>
      </p:sp>
      <p:sp>
        <p:nvSpPr>
          <p:cNvPr id="24" name="TextBox 23"/>
          <p:cNvSpPr txBox="1"/>
          <p:nvPr/>
        </p:nvSpPr>
        <p:spPr>
          <a:xfrm>
            <a:off x="1647084" y="2468241"/>
            <a:ext cx="1935353" cy="707886"/>
          </a:xfrm>
          <a:prstGeom prst="rect">
            <a:avLst/>
          </a:prstGeom>
          <a:noFill/>
        </p:spPr>
        <p:txBody>
          <a:bodyPr wrap="square" rtlCol="0">
            <a:spAutoFit/>
          </a:bodyPr>
          <a:lstStyle/>
          <a:p>
            <a:r>
              <a:rPr lang="en-GB" sz="2000" b="1" dirty="0" smtClean="0">
                <a:solidFill>
                  <a:srgbClr val="5AA848"/>
                </a:solidFill>
              </a:rPr>
              <a:t>Development of Well </a:t>
            </a:r>
            <a:r>
              <a:rPr lang="en-GB" sz="2000" b="1" dirty="0" smtClean="0">
                <a:solidFill>
                  <a:srgbClr val="00B050"/>
                </a:solidFill>
              </a:rPr>
              <a:t>Connected</a:t>
            </a:r>
            <a:r>
              <a:rPr lang="en-GB" sz="2000" b="1" dirty="0" smtClean="0">
                <a:solidFill>
                  <a:srgbClr val="5AA848"/>
                </a:solidFill>
              </a:rPr>
              <a:t> </a:t>
            </a:r>
            <a:endParaRPr lang="en-GB" sz="2000" b="1" dirty="0">
              <a:solidFill>
                <a:srgbClr val="5AA848"/>
              </a:solidFill>
            </a:endParaRPr>
          </a:p>
        </p:txBody>
      </p:sp>
      <p:pic>
        <p:nvPicPr>
          <p:cNvPr id="22" name="Picture 21" descr="C:\Users\user\AppData\Local\Microsoft\Windows\INetCache\Content.Outlook\LYKR2720\BBHF Long.JPG"/>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305931" y="5991764"/>
            <a:ext cx="2104250" cy="782107"/>
          </a:xfrm>
          <a:prstGeom prst="rect">
            <a:avLst/>
          </a:prstGeom>
          <a:noFill/>
          <a:ln>
            <a:noFill/>
          </a:ln>
        </p:spPr>
      </p:pic>
      <p:pic>
        <p:nvPicPr>
          <p:cNvPr id="23" name="Picture 22" descr="C:\Users\user\Downloads\digital-white-background.png"/>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313576" y="5710280"/>
            <a:ext cx="1747474" cy="810631"/>
          </a:xfrm>
          <a:prstGeom prst="rect">
            <a:avLst/>
          </a:prstGeom>
          <a:noFill/>
          <a:ln>
            <a:noFill/>
          </a:ln>
        </p:spPr>
      </p:pic>
    </p:spTree>
    <p:extLst>
      <p:ext uri="{BB962C8B-B14F-4D97-AF65-F5344CB8AC3E}">
        <p14:creationId xmlns:p14="http://schemas.microsoft.com/office/powerpoint/2010/main" val="24282139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fade">
                                      <p:cBhvr>
                                        <p:cTn id="14" dur="500"/>
                                        <p:tgtEl>
                                          <p:spTgt spid="12"/>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animEffect transition="in" filter="fade">
                                      <p:cBhvr>
                                        <p:cTn id="19" dur="500"/>
                                        <p:tgtEl>
                                          <p:spTgt spid="13"/>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fade">
                                      <p:cBhvr>
                                        <p:cTn id="24" dur="500"/>
                                        <p:tgtEl>
                                          <p:spTgt spid="14"/>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17"/>
                                        </p:tgtEl>
                                        <p:attrNameLst>
                                          <p:attrName>style.visibility</p:attrName>
                                        </p:attrNameLst>
                                      </p:cBhvr>
                                      <p:to>
                                        <p:strVal val="visible"/>
                                      </p:to>
                                    </p:set>
                                    <p:animEffect transition="in" filter="fade">
                                      <p:cBhvr>
                                        <p:cTn id="29"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llipse 5">
            <a:hlinkClick r:id="rId3" action="ppaction://hlinksldjump"/>
          </p:cNvPr>
          <p:cNvSpPr/>
          <p:nvPr/>
        </p:nvSpPr>
        <p:spPr>
          <a:xfrm>
            <a:off x="10685328" y="5921009"/>
            <a:ext cx="727160" cy="727160"/>
          </a:xfrm>
          <a:prstGeom prst="ellipse">
            <a:avLst/>
          </a:prstGeom>
          <a:solidFill>
            <a:srgbClr val="80B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7" name="Grafik 6">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826214" y="5883663"/>
            <a:ext cx="445388" cy="698176"/>
          </a:xfrm>
          <a:prstGeom prst="rect">
            <a:avLst/>
          </a:prstGeom>
        </p:spPr>
      </p:pic>
      <p:sp>
        <p:nvSpPr>
          <p:cNvPr id="8" name="Rechteck 7"/>
          <p:cNvSpPr/>
          <p:nvPr/>
        </p:nvSpPr>
        <p:spPr>
          <a:xfrm rot="5400000">
            <a:off x="3788291" y="-3538476"/>
            <a:ext cx="1146646" cy="8544274"/>
          </a:xfrm>
          <a:prstGeom prst="rect">
            <a:avLst/>
          </a:prstGeom>
          <a:solidFill>
            <a:srgbClr val="80B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le 1"/>
          <p:cNvSpPr>
            <a:spLocks noGrp="1"/>
          </p:cNvSpPr>
          <p:nvPr>
            <p:ph type="title"/>
          </p:nvPr>
        </p:nvSpPr>
        <p:spPr>
          <a:xfrm>
            <a:off x="327964" y="120381"/>
            <a:ext cx="10515600" cy="1325563"/>
          </a:xfrm>
        </p:spPr>
        <p:txBody>
          <a:bodyPr>
            <a:normAutofit/>
          </a:bodyPr>
          <a:lstStyle/>
          <a:p>
            <a:r>
              <a:rPr lang="en-GB" sz="4000" dirty="0" smtClean="0">
                <a:solidFill>
                  <a:schemeClr val="bg1"/>
                </a:solidFill>
                <a:latin typeface="Arial" panose="020B0604020202020204" pitchFamily="34" charset="0"/>
                <a:cs typeface="Arial" panose="020B0604020202020204" pitchFamily="34" charset="0"/>
              </a:rPr>
              <a:t>Any Questions?</a:t>
            </a:r>
            <a:endParaRPr lang="en-GB" sz="4000" dirty="0">
              <a:solidFill>
                <a:schemeClr val="bg1"/>
              </a:solidFill>
              <a:latin typeface="Arial" panose="020B0604020202020204" pitchFamily="34" charset="0"/>
              <a:cs typeface="Arial" panose="020B0604020202020204" pitchFamily="34" charset="0"/>
            </a:endParaRPr>
          </a:p>
        </p:txBody>
      </p:sp>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336360" y="60322"/>
            <a:ext cx="2480372" cy="2072534"/>
          </a:xfrm>
          <a:prstGeom prst="rect">
            <a:avLst/>
          </a:prstGeom>
        </p:spPr>
      </p:pic>
      <p:sp>
        <p:nvSpPr>
          <p:cNvPr id="4" name="Content Placeholder 3"/>
          <p:cNvSpPr>
            <a:spLocks noGrp="1"/>
          </p:cNvSpPr>
          <p:nvPr>
            <p:ph idx="1"/>
          </p:nvPr>
        </p:nvSpPr>
        <p:spPr>
          <a:xfrm>
            <a:off x="3265158" y="5946202"/>
            <a:ext cx="3701839" cy="2444807"/>
          </a:xfrm>
        </p:spPr>
        <p:txBody>
          <a:bodyPr/>
          <a:lstStyle/>
          <a:p>
            <a:pPr marL="0" indent="0">
              <a:buNone/>
            </a:pPr>
            <a:r>
              <a:rPr lang="en-GB" dirty="0" smtClean="0"/>
              <a:t>                                     </a:t>
            </a:r>
            <a:endParaRPr lang="en-GB" dirty="0"/>
          </a:p>
        </p:txBody>
      </p:sp>
      <p:pic>
        <p:nvPicPr>
          <p:cNvPr id="3074" name="Picture 2" descr="Image result for thank you gif"/>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3826496" y="1439072"/>
            <a:ext cx="4071416" cy="4071416"/>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descr="C:\Users\user\AppData\Local\Microsoft\Windows\INetCache\Content.Outlook\LYKR2720\BBHF Long.JPG"/>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27964" y="5637945"/>
            <a:ext cx="2512628" cy="943893"/>
          </a:xfrm>
          <a:prstGeom prst="rect">
            <a:avLst/>
          </a:prstGeom>
          <a:noFill/>
          <a:ln>
            <a:noFill/>
          </a:ln>
        </p:spPr>
      </p:pic>
      <p:sp>
        <p:nvSpPr>
          <p:cNvPr id="5" name="AutoShape 2" descr="Image result for twitter logo"/>
          <p:cNvSpPr>
            <a:spLocks noChangeAspect="1" noChangeArrowheads="1"/>
          </p:cNvSpPr>
          <p:nvPr/>
        </p:nvSpPr>
        <p:spPr bwMode="auto">
          <a:xfrm>
            <a:off x="155575" y="-144463"/>
            <a:ext cx="304800" cy="473072"/>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2" name="AutoShape 6" descr="Image result for twitter logo"/>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3" name="Picture 12" descr="C:\Users\user\Downloads\digital-white-background.png"/>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840592" y="5474255"/>
            <a:ext cx="2607336" cy="1107583"/>
          </a:xfrm>
          <a:prstGeom prst="rect">
            <a:avLst/>
          </a:prstGeom>
          <a:noFill/>
          <a:ln>
            <a:noFill/>
          </a:ln>
        </p:spPr>
      </p:pic>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C3AC06CFD62624FBD1D309F9AAB9C42" ma:contentTypeVersion="10" ma:contentTypeDescription="Create a new document." ma:contentTypeScope="" ma:versionID="9a6a597c6582aa2fa799a376f43bf14b">
  <xsd:schema xmlns:xsd="http://www.w3.org/2001/XMLSchema" xmlns:xs="http://www.w3.org/2001/XMLSchema" xmlns:p="http://schemas.microsoft.com/office/2006/metadata/properties" xmlns:ns3="c0238518-c967-4e6c-b706-9626bd8ee78d" xmlns:ns4="f1231988-ef18-4ece-a08c-990fed6a441a" targetNamespace="http://schemas.microsoft.com/office/2006/metadata/properties" ma:root="true" ma:fieldsID="58329e077956fc8b8a270a03d8bc1cae" ns3:_="" ns4:_="">
    <xsd:import namespace="c0238518-c967-4e6c-b706-9626bd8ee78d"/>
    <xsd:import namespace="f1231988-ef18-4ece-a08c-990fed6a441a"/>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4:SharedWithUsers" minOccurs="0"/>
                <xsd:element ref="ns4:SharedWithDetails" minOccurs="0"/>
                <xsd:element ref="ns4:SharingHintHash"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0238518-c967-4e6c-b706-9626bd8ee78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1231988-ef18-4ece-a08c-990fed6a441a"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SharingHintHash" ma:index="15"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47DE620-3E47-466D-8205-DA2B8C9B3650}">
  <ds:schemaRefs>
    <ds:schemaRef ds:uri="http://schemas.microsoft.com/sharepoint/v3/contenttype/forms"/>
  </ds:schemaRefs>
</ds:datastoreItem>
</file>

<file path=customXml/itemProps2.xml><?xml version="1.0" encoding="utf-8"?>
<ds:datastoreItem xmlns:ds="http://schemas.openxmlformats.org/officeDocument/2006/customXml" ds:itemID="{8D69AC9D-A998-49E0-8952-D6F1B5E3F4B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0238518-c967-4e6c-b706-9626bd8ee78d"/>
    <ds:schemaRef ds:uri="f1231988-ef18-4ece-a08c-990fed6a441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2846A24-FE36-45D9-ADD3-E4650ED7EFA6}">
  <ds:schemaRefs>
    <ds:schemaRef ds:uri="http://purl.org/dc/elements/1.1/"/>
    <ds:schemaRef ds:uri="http://schemas.microsoft.com/office/2006/metadata/properties"/>
    <ds:schemaRef ds:uri="http://schemas.microsoft.com/office/2006/documentManagement/types"/>
    <ds:schemaRef ds:uri="http://purl.org/dc/terms/"/>
    <ds:schemaRef ds:uri="c0238518-c967-4e6c-b706-9626bd8ee78d"/>
    <ds:schemaRef ds:uri="http://purl.org/dc/dcmitype/"/>
    <ds:schemaRef ds:uri="http://schemas.microsoft.com/office/infopath/2007/PartnerControls"/>
    <ds:schemaRef ds:uri="http://schemas.openxmlformats.org/package/2006/metadata/core-properties"/>
    <ds:schemaRef ds:uri="f1231988-ef18-4ece-a08c-990fed6a441a"/>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753</TotalTime>
  <Words>587</Words>
  <Application>Microsoft Office PowerPoint</Application>
  <PresentationFormat>Widescreen</PresentationFormat>
  <Paragraphs>81</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vt:lpstr>
      <vt:lpstr>Well Connected  School Health and Well being Ambassadors  </vt:lpstr>
      <vt:lpstr>Young People in Decision Making</vt:lpstr>
      <vt:lpstr>Well Connected </vt:lpstr>
      <vt:lpstr>Well Connected School health &amp; Wellbeing Ambassadors</vt:lpstr>
      <vt:lpstr> Well Connected &amp; Decision Making </vt:lpstr>
      <vt:lpstr>PowerPoint Presentation</vt:lpstr>
      <vt:lpstr>Any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Empowering  Young People</dc:title>
  <dc:creator>michaela murray</dc:creator>
  <cp:lastModifiedBy>Teresa Geraghty</cp:lastModifiedBy>
  <cp:revision>117</cp:revision>
  <cp:lastPrinted>2019-06-17T08:13:07Z</cp:lastPrinted>
  <dcterms:created xsi:type="dcterms:W3CDTF">2018-12-05T18:26:43Z</dcterms:created>
  <dcterms:modified xsi:type="dcterms:W3CDTF">2019-09-23T09:02:22Z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0x0101007C3AC06CFD62624FBD1D309F9AAB9C42</vt:lpwstr>
  </property>
</Properties>
</file>